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diagrams/drawing3.xml" ContentType="application/vnd.ms-office.drawingml.diagramDrawing+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3"/>
  </p:notesMasterIdLst>
  <p:sldIdLst>
    <p:sldId id="256" r:id="rId2"/>
    <p:sldId id="281" r:id="rId3"/>
    <p:sldId id="285" r:id="rId4"/>
    <p:sldId id="257" r:id="rId5"/>
    <p:sldId id="283" r:id="rId6"/>
    <p:sldId id="262" r:id="rId7"/>
    <p:sldId id="277" r:id="rId8"/>
    <p:sldId id="284" r:id="rId9"/>
    <p:sldId id="280" r:id="rId10"/>
    <p:sldId id="287" r:id="rId11"/>
    <p:sldId id="274" r:id="rId1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50" d="100"/>
          <a:sy n="50" d="100"/>
        </p:scale>
        <p:origin x="-1267" y="-67"/>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7EF43D-9D22-4AB4-A6A9-66F67EDFFC10}"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fr-FR"/>
        </a:p>
      </dgm:t>
    </dgm:pt>
    <dgm:pt modelId="{19C08340-F51C-44C6-A740-D484BD5D7EE5}">
      <dgm:prSet phldrT="[Texte]"/>
      <dgm:spPr/>
      <dgm:t>
        <a:bodyPr/>
        <a:lstStyle/>
        <a:p>
          <a:pPr algn="ctr"/>
          <a:r>
            <a:rPr lang="ar-DZ" dirty="0" smtClean="0"/>
            <a:t>اختيار السوق</a:t>
          </a:r>
          <a:endParaRPr lang="fr-FR" dirty="0"/>
        </a:p>
      </dgm:t>
    </dgm:pt>
    <dgm:pt modelId="{ED13040F-0E88-41F6-9A33-F283B3D0AD4B}" type="parTrans" cxnId="{09B8F0F9-542D-4AF4-8C6B-C969312A0922}">
      <dgm:prSet/>
      <dgm:spPr/>
      <dgm:t>
        <a:bodyPr/>
        <a:lstStyle/>
        <a:p>
          <a:endParaRPr lang="fr-FR"/>
        </a:p>
      </dgm:t>
    </dgm:pt>
    <dgm:pt modelId="{E53D585B-1BF7-4B11-97D6-9E4CEEECD4C7}" type="sibTrans" cxnId="{09B8F0F9-542D-4AF4-8C6B-C969312A0922}">
      <dgm:prSet/>
      <dgm:spPr/>
      <dgm:t>
        <a:bodyPr/>
        <a:lstStyle/>
        <a:p>
          <a:endParaRPr lang="fr-FR"/>
        </a:p>
      </dgm:t>
    </dgm:pt>
    <dgm:pt modelId="{6024F00D-63C0-459E-8B6F-E36060E10BA0}">
      <dgm:prSet/>
      <dgm:spPr/>
      <dgm:t>
        <a:bodyPr/>
        <a:lstStyle/>
        <a:p>
          <a:pPr algn="ctr"/>
          <a:r>
            <a:rPr lang="ar-SA" dirty="0" smtClean="0"/>
            <a:t>تحليل احتياجات العملاء</a:t>
          </a:r>
          <a:endParaRPr lang="fr-FR" b="1" dirty="0"/>
        </a:p>
      </dgm:t>
    </dgm:pt>
    <dgm:pt modelId="{1A76CE61-16F6-4699-911A-8262B766FAF7}" type="parTrans" cxnId="{7E23F4A9-C92A-4DD1-9E7A-3F473DC66CA2}">
      <dgm:prSet/>
      <dgm:spPr/>
      <dgm:t>
        <a:bodyPr/>
        <a:lstStyle/>
        <a:p>
          <a:endParaRPr lang="fr-FR"/>
        </a:p>
      </dgm:t>
    </dgm:pt>
    <dgm:pt modelId="{FD33D46B-B941-4E21-BA68-0612A7650964}" type="sibTrans" cxnId="{7E23F4A9-C92A-4DD1-9E7A-3F473DC66CA2}">
      <dgm:prSet/>
      <dgm:spPr/>
      <dgm:t>
        <a:bodyPr/>
        <a:lstStyle/>
        <a:p>
          <a:endParaRPr lang="fr-FR" dirty="0"/>
        </a:p>
      </dgm:t>
    </dgm:pt>
    <dgm:pt modelId="{2613D9C2-C8E8-43AD-B35A-32B50466D599}">
      <dgm:prSet/>
      <dgm:spPr/>
      <dgm:t>
        <a:bodyPr/>
        <a:lstStyle/>
        <a:p>
          <a:pPr algn="ctr"/>
          <a:r>
            <a:rPr lang="ar-SA" dirty="0" smtClean="0"/>
            <a:t>تحديد السوق المستهدف </a:t>
          </a:r>
          <a:endParaRPr lang="fr-FR" b="1" dirty="0"/>
        </a:p>
      </dgm:t>
    </dgm:pt>
    <dgm:pt modelId="{5C58BDD5-DAFE-495F-9F6A-DFA13C96E98F}" type="parTrans" cxnId="{6BC2E002-22B6-4BAB-979F-1B9345323910}">
      <dgm:prSet/>
      <dgm:spPr/>
      <dgm:t>
        <a:bodyPr/>
        <a:lstStyle/>
        <a:p>
          <a:endParaRPr lang="fr-FR"/>
        </a:p>
      </dgm:t>
    </dgm:pt>
    <dgm:pt modelId="{24EAEA52-FE73-4BAA-893A-08738CE05E54}" type="sibTrans" cxnId="{6BC2E002-22B6-4BAB-979F-1B9345323910}">
      <dgm:prSet/>
      <dgm:spPr/>
      <dgm:t>
        <a:bodyPr/>
        <a:lstStyle/>
        <a:p>
          <a:endParaRPr lang="fr-FR" dirty="0"/>
        </a:p>
      </dgm:t>
    </dgm:pt>
    <dgm:pt modelId="{E1917767-3763-48DF-A13B-A98C1AD3A727}">
      <dgm:prSet/>
      <dgm:spPr/>
      <dgm:t>
        <a:bodyPr/>
        <a:lstStyle/>
        <a:p>
          <a:pPr algn="ctr"/>
          <a:r>
            <a:rPr lang="ar-SA" dirty="0" smtClean="0"/>
            <a:t>تجزئة السوق </a:t>
          </a:r>
          <a:endParaRPr lang="fr-FR" dirty="0"/>
        </a:p>
      </dgm:t>
    </dgm:pt>
    <dgm:pt modelId="{48C9CE95-0C41-47DF-B814-741CE4871EB8}" type="parTrans" cxnId="{4A8DDE5A-DC39-4AB4-902E-4C1396B9AF8D}">
      <dgm:prSet/>
      <dgm:spPr/>
      <dgm:t>
        <a:bodyPr/>
        <a:lstStyle/>
        <a:p>
          <a:endParaRPr lang="fr-FR"/>
        </a:p>
      </dgm:t>
    </dgm:pt>
    <dgm:pt modelId="{931F9534-81F0-418B-A70D-95592ACB80FA}" type="sibTrans" cxnId="{4A8DDE5A-DC39-4AB4-902E-4C1396B9AF8D}">
      <dgm:prSet/>
      <dgm:spPr/>
      <dgm:t>
        <a:bodyPr/>
        <a:lstStyle/>
        <a:p>
          <a:endParaRPr lang="fr-FR" dirty="0"/>
        </a:p>
      </dgm:t>
    </dgm:pt>
    <dgm:pt modelId="{AB1C3D20-FAAC-4DEA-8737-D46E6AA08D20}">
      <dgm:prSet phldrT="[Texte]"/>
      <dgm:spPr/>
      <dgm:t>
        <a:bodyPr/>
        <a:lstStyle/>
        <a:p>
          <a:r>
            <a:rPr lang="ar-SA" dirty="0" smtClean="0"/>
            <a:t>تقييم ربحية العميل</a:t>
          </a:r>
          <a:endParaRPr lang="fr-FR" dirty="0"/>
        </a:p>
      </dgm:t>
    </dgm:pt>
    <dgm:pt modelId="{A674A2FC-AFB0-43C1-9380-744C638E392E}" type="parTrans" cxnId="{EF4EF460-21C6-4B59-BD56-36995D693C01}">
      <dgm:prSet/>
      <dgm:spPr/>
      <dgm:t>
        <a:bodyPr/>
        <a:lstStyle/>
        <a:p>
          <a:endParaRPr lang="fr-FR"/>
        </a:p>
      </dgm:t>
    </dgm:pt>
    <dgm:pt modelId="{02197668-5443-4EBE-A871-19FF450FE292}" type="sibTrans" cxnId="{EF4EF460-21C6-4B59-BD56-36995D693C01}">
      <dgm:prSet/>
      <dgm:spPr/>
      <dgm:t>
        <a:bodyPr/>
        <a:lstStyle/>
        <a:p>
          <a:endParaRPr lang="fr-FR"/>
        </a:p>
      </dgm:t>
    </dgm:pt>
    <dgm:pt modelId="{CF647627-05F5-4D2D-8E34-189E7635163D}" type="pres">
      <dgm:prSet presAssocID="{B27EF43D-9D22-4AB4-A6A9-66F67EDFFC10}" presName="outerComposite" presStyleCnt="0">
        <dgm:presLayoutVars>
          <dgm:chMax val="5"/>
          <dgm:dir/>
          <dgm:resizeHandles val="exact"/>
        </dgm:presLayoutVars>
      </dgm:prSet>
      <dgm:spPr/>
      <dgm:t>
        <a:bodyPr/>
        <a:lstStyle/>
        <a:p>
          <a:endParaRPr lang="fr-FR"/>
        </a:p>
      </dgm:t>
    </dgm:pt>
    <dgm:pt modelId="{5E8486D3-BF25-4339-81B7-07AA33BFD0BF}" type="pres">
      <dgm:prSet presAssocID="{B27EF43D-9D22-4AB4-A6A9-66F67EDFFC10}" presName="dummyMaxCanvas" presStyleCnt="0">
        <dgm:presLayoutVars/>
      </dgm:prSet>
      <dgm:spPr/>
    </dgm:pt>
    <dgm:pt modelId="{E61DDA2D-DD25-4F22-BD82-419CC7365959}" type="pres">
      <dgm:prSet presAssocID="{B27EF43D-9D22-4AB4-A6A9-66F67EDFFC10}" presName="FiveNodes_1" presStyleLbl="node1" presStyleIdx="0" presStyleCnt="5">
        <dgm:presLayoutVars>
          <dgm:bulletEnabled val="1"/>
        </dgm:presLayoutVars>
      </dgm:prSet>
      <dgm:spPr/>
      <dgm:t>
        <a:bodyPr/>
        <a:lstStyle/>
        <a:p>
          <a:endParaRPr lang="fr-FR"/>
        </a:p>
      </dgm:t>
    </dgm:pt>
    <dgm:pt modelId="{DECF7690-8706-48BB-AB07-29A841931EF7}" type="pres">
      <dgm:prSet presAssocID="{B27EF43D-9D22-4AB4-A6A9-66F67EDFFC10}" presName="FiveNodes_2" presStyleLbl="node1" presStyleIdx="1" presStyleCnt="5" custLinFactNeighborX="-2854" custLinFactNeighborY="-9317">
        <dgm:presLayoutVars>
          <dgm:bulletEnabled val="1"/>
        </dgm:presLayoutVars>
      </dgm:prSet>
      <dgm:spPr/>
      <dgm:t>
        <a:bodyPr/>
        <a:lstStyle/>
        <a:p>
          <a:endParaRPr lang="fr-FR"/>
        </a:p>
      </dgm:t>
    </dgm:pt>
    <dgm:pt modelId="{5C90A4C6-FBCD-4880-886C-04B225776783}" type="pres">
      <dgm:prSet presAssocID="{B27EF43D-9D22-4AB4-A6A9-66F67EDFFC10}" presName="FiveNodes_3" presStyleLbl="node1" presStyleIdx="2" presStyleCnt="5" custLinFactNeighborX="-3914" custLinFactNeighborY="-18634">
        <dgm:presLayoutVars>
          <dgm:bulletEnabled val="1"/>
        </dgm:presLayoutVars>
      </dgm:prSet>
      <dgm:spPr/>
      <dgm:t>
        <a:bodyPr/>
        <a:lstStyle/>
        <a:p>
          <a:endParaRPr lang="fr-FR"/>
        </a:p>
      </dgm:t>
    </dgm:pt>
    <dgm:pt modelId="{684AE64B-AABE-423D-8A4D-08EB285D326C}" type="pres">
      <dgm:prSet presAssocID="{B27EF43D-9D22-4AB4-A6A9-66F67EDFFC10}" presName="FiveNodes_4" presStyleLbl="node1" presStyleIdx="3" presStyleCnt="5" custLinFactNeighborX="153" custLinFactNeighborY="84089">
        <dgm:presLayoutVars>
          <dgm:bulletEnabled val="1"/>
        </dgm:presLayoutVars>
      </dgm:prSet>
      <dgm:spPr/>
      <dgm:t>
        <a:bodyPr/>
        <a:lstStyle/>
        <a:p>
          <a:endParaRPr lang="fr-FR"/>
        </a:p>
      </dgm:t>
    </dgm:pt>
    <dgm:pt modelId="{CA36EE10-973F-4429-8613-60B0D00BB5EC}" type="pres">
      <dgm:prSet presAssocID="{B27EF43D-9D22-4AB4-A6A9-66F67EDFFC10}" presName="FiveNodes_5" presStyleLbl="node1" presStyleIdx="4" presStyleCnt="5" custScaleY="88774" custLinFactY="-39125" custLinFactNeighborX="-13722" custLinFactNeighborY="-100000">
        <dgm:presLayoutVars>
          <dgm:bulletEnabled val="1"/>
        </dgm:presLayoutVars>
      </dgm:prSet>
      <dgm:spPr/>
      <dgm:t>
        <a:bodyPr/>
        <a:lstStyle/>
        <a:p>
          <a:endParaRPr lang="fr-FR"/>
        </a:p>
      </dgm:t>
    </dgm:pt>
    <dgm:pt modelId="{10216D8B-9569-47BC-B974-6B55733D873B}" type="pres">
      <dgm:prSet presAssocID="{B27EF43D-9D22-4AB4-A6A9-66F67EDFFC10}" presName="FiveConn_1-2" presStyleLbl="fgAccFollowNode1" presStyleIdx="0" presStyleCnt="4" custScaleX="77016" custLinFactNeighborX="72115" custLinFactNeighborY="-54936">
        <dgm:presLayoutVars>
          <dgm:bulletEnabled val="1"/>
        </dgm:presLayoutVars>
      </dgm:prSet>
      <dgm:spPr/>
      <dgm:t>
        <a:bodyPr/>
        <a:lstStyle/>
        <a:p>
          <a:endParaRPr lang="fr-FR"/>
        </a:p>
      </dgm:t>
    </dgm:pt>
    <dgm:pt modelId="{FE1330AF-C09E-4BC8-8FDA-AEE7C3A342DA}" type="pres">
      <dgm:prSet presAssocID="{B27EF43D-9D22-4AB4-A6A9-66F67EDFFC10}" presName="FiveConn_2-3" presStyleLbl="fgAccFollowNode1" presStyleIdx="1" presStyleCnt="4" custScaleX="54034" custLinFactNeighborX="51125" custLinFactNeighborY="-46288">
        <dgm:presLayoutVars>
          <dgm:bulletEnabled val="1"/>
        </dgm:presLayoutVars>
      </dgm:prSet>
      <dgm:spPr/>
      <dgm:t>
        <a:bodyPr/>
        <a:lstStyle/>
        <a:p>
          <a:endParaRPr lang="fr-FR"/>
        </a:p>
      </dgm:t>
    </dgm:pt>
    <dgm:pt modelId="{070269FC-167D-4759-8BBE-CE4A69CD69EC}" type="pres">
      <dgm:prSet presAssocID="{B27EF43D-9D22-4AB4-A6A9-66F67EDFFC10}" presName="FiveConn_3-4" presStyleLbl="fgAccFollowNode1" presStyleIdx="2" presStyleCnt="4" custScaleX="54035" custLinFactNeighborX="53118" custLinFactNeighborY="-69549">
        <dgm:presLayoutVars>
          <dgm:bulletEnabled val="1"/>
        </dgm:presLayoutVars>
      </dgm:prSet>
      <dgm:spPr/>
      <dgm:t>
        <a:bodyPr/>
        <a:lstStyle/>
        <a:p>
          <a:endParaRPr lang="fr-FR"/>
        </a:p>
      </dgm:t>
    </dgm:pt>
    <dgm:pt modelId="{60D374DD-F1E6-40F1-9BCB-755EE029A45D}" type="pres">
      <dgm:prSet presAssocID="{B27EF43D-9D22-4AB4-A6A9-66F67EDFFC10}" presName="FiveConn_4-5" presStyleLbl="fgAccFollowNode1" presStyleIdx="3" presStyleCnt="4" custFlipHor="0" custScaleX="56186" custScaleY="73558" custLinFactNeighborX="21712" custLinFactNeighborY="-75831">
        <dgm:presLayoutVars>
          <dgm:bulletEnabled val="1"/>
        </dgm:presLayoutVars>
      </dgm:prSet>
      <dgm:spPr/>
      <dgm:t>
        <a:bodyPr/>
        <a:lstStyle/>
        <a:p>
          <a:endParaRPr lang="fr-FR"/>
        </a:p>
      </dgm:t>
    </dgm:pt>
    <dgm:pt modelId="{92F66993-9590-4903-86B4-845A51D1616C}" type="pres">
      <dgm:prSet presAssocID="{B27EF43D-9D22-4AB4-A6A9-66F67EDFFC10}" presName="FiveNodes_1_text" presStyleLbl="node1" presStyleIdx="4" presStyleCnt="5">
        <dgm:presLayoutVars>
          <dgm:bulletEnabled val="1"/>
        </dgm:presLayoutVars>
      </dgm:prSet>
      <dgm:spPr/>
      <dgm:t>
        <a:bodyPr/>
        <a:lstStyle/>
        <a:p>
          <a:endParaRPr lang="fr-FR"/>
        </a:p>
      </dgm:t>
    </dgm:pt>
    <dgm:pt modelId="{921125DC-E3BE-46E7-8728-A26D7B92331A}" type="pres">
      <dgm:prSet presAssocID="{B27EF43D-9D22-4AB4-A6A9-66F67EDFFC10}" presName="FiveNodes_2_text" presStyleLbl="node1" presStyleIdx="4" presStyleCnt="5">
        <dgm:presLayoutVars>
          <dgm:bulletEnabled val="1"/>
        </dgm:presLayoutVars>
      </dgm:prSet>
      <dgm:spPr/>
      <dgm:t>
        <a:bodyPr/>
        <a:lstStyle/>
        <a:p>
          <a:endParaRPr lang="fr-FR"/>
        </a:p>
      </dgm:t>
    </dgm:pt>
    <dgm:pt modelId="{0EF7E085-0C41-438A-B3A6-D57A117784D1}" type="pres">
      <dgm:prSet presAssocID="{B27EF43D-9D22-4AB4-A6A9-66F67EDFFC10}" presName="FiveNodes_3_text" presStyleLbl="node1" presStyleIdx="4" presStyleCnt="5">
        <dgm:presLayoutVars>
          <dgm:bulletEnabled val="1"/>
        </dgm:presLayoutVars>
      </dgm:prSet>
      <dgm:spPr/>
      <dgm:t>
        <a:bodyPr/>
        <a:lstStyle/>
        <a:p>
          <a:endParaRPr lang="fr-FR"/>
        </a:p>
      </dgm:t>
    </dgm:pt>
    <dgm:pt modelId="{F3C17A2A-BBE3-4D88-9CE9-F9994F166363}" type="pres">
      <dgm:prSet presAssocID="{B27EF43D-9D22-4AB4-A6A9-66F67EDFFC10}" presName="FiveNodes_4_text" presStyleLbl="node1" presStyleIdx="4" presStyleCnt="5">
        <dgm:presLayoutVars>
          <dgm:bulletEnabled val="1"/>
        </dgm:presLayoutVars>
      </dgm:prSet>
      <dgm:spPr/>
      <dgm:t>
        <a:bodyPr/>
        <a:lstStyle/>
        <a:p>
          <a:endParaRPr lang="fr-FR"/>
        </a:p>
      </dgm:t>
    </dgm:pt>
    <dgm:pt modelId="{04163FC9-25AE-44B7-9416-F955E0AECD6F}" type="pres">
      <dgm:prSet presAssocID="{B27EF43D-9D22-4AB4-A6A9-66F67EDFFC10}" presName="FiveNodes_5_text" presStyleLbl="node1" presStyleIdx="4" presStyleCnt="5">
        <dgm:presLayoutVars>
          <dgm:bulletEnabled val="1"/>
        </dgm:presLayoutVars>
      </dgm:prSet>
      <dgm:spPr/>
      <dgm:t>
        <a:bodyPr/>
        <a:lstStyle/>
        <a:p>
          <a:endParaRPr lang="fr-FR"/>
        </a:p>
      </dgm:t>
    </dgm:pt>
  </dgm:ptLst>
  <dgm:cxnLst>
    <dgm:cxn modelId="{37FAF05F-B18C-4F57-A23D-268985418F8A}" type="presOf" srcId="{2613D9C2-C8E8-43AD-B35A-32B50466D599}" destId="{E61DDA2D-DD25-4F22-BD82-419CC7365959}" srcOrd="0" destOrd="0" presId="urn:microsoft.com/office/officeart/2005/8/layout/vProcess5"/>
    <dgm:cxn modelId="{85B47EB6-188A-43A5-9272-3BE661396E92}" type="presOf" srcId="{E1917767-3763-48DF-A13B-A98C1AD3A727}" destId="{DECF7690-8706-48BB-AB07-29A841931EF7}" srcOrd="0" destOrd="0" presId="urn:microsoft.com/office/officeart/2005/8/layout/vProcess5"/>
    <dgm:cxn modelId="{87B5CE99-7F3A-41B7-861A-AD70BF42AC1B}" type="presOf" srcId="{19C08340-F51C-44C6-A740-D484BD5D7EE5}" destId="{F3C17A2A-BBE3-4D88-9CE9-F9994F166363}" srcOrd="1" destOrd="0" presId="urn:microsoft.com/office/officeart/2005/8/layout/vProcess5"/>
    <dgm:cxn modelId="{4A8DDE5A-DC39-4AB4-902E-4C1396B9AF8D}" srcId="{B27EF43D-9D22-4AB4-A6A9-66F67EDFFC10}" destId="{E1917767-3763-48DF-A13B-A98C1AD3A727}" srcOrd="1" destOrd="0" parTransId="{48C9CE95-0C41-47DF-B814-741CE4871EB8}" sibTransId="{931F9534-81F0-418B-A70D-95592ACB80FA}"/>
    <dgm:cxn modelId="{0AD56795-7210-4837-98F2-79723D1975FF}" type="presOf" srcId="{E53D585B-1BF7-4B11-97D6-9E4CEEECD4C7}" destId="{60D374DD-F1E6-40F1-9BCB-755EE029A45D}" srcOrd="0" destOrd="0" presId="urn:microsoft.com/office/officeart/2005/8/layout/vProcess5"/>
    <dgm:cxn modelId="{7E23F4A9-C92A-4DD1-9E7A-3F473DC66CA2}" srcId="{B27EF43D-9D22-4AB4-A6A9-66F67EDFFC10}" destId="{6024F00D-63C0-459E-8B6F-E36060E10BA0}" srcOrd="2" destOrd="0" parTransId="{1A76CE61-16F6-4699-911A-8262B766FAF7}" sibTransId="{FD33D46B-B941-4E21-BA68-0612A7650964}"/>
    <dgm:cxn modelId="{C561F52D-74C9-460F-95AD-6808122EF859}" type="presOf" srcId="{6024F00D-63C0-459E-8B6F-E36060E10BA0}" destId="{5C90A4C6-FBCD-4880-886C-04B225776783}" srcOrd="0" destOrd="0" presId="urn:microsoft.com/office/officeart/2005/8/layout/vProcess5"/>
    <dgm:cxn modelId="{EF4EF460-21C6-4B59-BD56-36995D693C01}" srcId="{B27EF43D-9D22-4AB4-A6A9-66F67EDFFC10}" destId="{AB1C3D20-FAAC-4DEA-8737-D46E6AA08D20}" srcOrd="4" destOrd="0" parTransId="{A674A2FC-AFB0-43C1-9380-744C638E392E}" sibTransId="{02197668-5443-4EBE-A871-19FF450FE292}"/>
    <dgm:cxn modelId="{28F257B4-1C17-4A6C-9A00-71BE9FF379E6}" type="presOf" srcId="{FD33D46B-B941-4E21-BA68-0612A7650964}" destId="{070269FC-167D-4759-8BBE-CE4A69CD69EC}" srcOrd="0" destOrd="0" presId="urn:microsoft.com/office/officeart/2005/8/layout/vProcess5"/>
    <dgm:cxn modelId="{4E85B421-BD1B-4E12-9385-D4FE18AF566C}" type="presOf" srcId="{19C08340-F51C-44C6-A740-D484BD5D7EE5}" destId="{684AE64B-AABE-423D-8A4D-08EB285D326C}" srcOrd="0" destOrd="0" presId="urn:microsoft.com/office/officeart/2005/8/layout/vProcess5"/>
    <dgm:cxn modelId="{6BC2E002-22B6-4BAB-979F-1B9345323910}" srcId="{B27EF43D-9D22-4AB4-A6A9-66F67EDFFC10}" destId="{2613D9C2-C8E8-43AD-B35A-32B50466D599}" srcOrd="0" destOrd="0" parTransId="{5C58BDD5-DAFE-495F-9F6A-DFA13C96E98F}" sibTransId="{24EAEA52-FE73-4BAA-893A-08738CE05E54}"/>
    <dgm:cxn modelId="{FFA418D8-9CEF-47AB-A90D-D2DBEB6967EF}" type="presOf" srcId="{AB1C3D20-FAAC-4DEA-8737-D46E6AA08D20}" destId="{04163FC9-25AE-44B7-9416-F955E0AECD6F}" srcOrd="1" destOrd="0" presId="urn:microsoft.com/office/officeart/2005/8/layout/vProcess5"/>
    <dgm:cxn modelId="{DCF883A5-D02C-4FA3-88D2-352F375D68A6}" type="presOf" srcId="{B27EF43D-9D22-4AB4-A6A9-66F67EDFFC10}" destId="{CF647627-05F5-4D2D-8E34-189E7635163D}" srcOrd="0" destOrd="0" presId="urn:microsoft.com/office/officeart/2005/8/layout/vProcess5"/>
    <dgm:cxn modelId="{848809D9-7E24-4926-94FE-475D70F4947C}" type="presOf" srcId="{AB1C3D20-FAAC-4DEA-8737-D46E6AA08D20}" destId="{CA36EE10-973F-4429-8613-60B0D00BB5EC}" srcOrd="0" destOrd="0" presId="urn:microsoft.com/office/officeart/2005/8/layout/vProcess5"/>
    <dgm:cxn modelId="{96A4684D-E90D-4ABF-A0F3-3C069ACA1255}" type="presOf" srcId="{2613D9C2-C8E8-43AD-B35A-32B50466D599}" destId="{92F66993-9590-4903-86B4-845A51D1616C}" srcOrd="1" destOrd="0" presId="urn:microsoft.com/office/officeart/2005/8/layout/vProcess5"/>
    <dgm:cxn modelId="{D224FF78-46C7-4A9A-A7C6-E4DFB2B9210C}" type="presOf" srcId="{24EAEA52-FE73-4BAA-893A-08738CE05E54}" destId="{10216D8B-9569-47BC-B974-6B55733D873B}" srcOrd="0" destOrd="0" presId="urn:microsoft.com/office/officeart/2005/8/layout/vProcess5"/>
    <dgm:cxn modelId="{22091F80-6057-4A6A-B5DA-94F83A10987B}" type="presOf" srcId="{931F9534-81F0-418B-A70D-95592ACB80FA}" destId="{FE1330AF-C09E-4BC8-8FDA-AEE7C3A342DA}" srcOrd="0" destOrd="0" presId="urn:microsoft.com/office/officeart/2005/8/layout/vProcess5"/>
    <dgm:cxn modelId="{09B8F0F9-542D-4AF4-8C6B-C969312A0922}" srcId="{B27EF43D-9D22-4AB4-A6A9-66F67EDFFC10}" destId="{19C08340-F51C-44C6-A740-D484BD5D7EE5}" srcOrd="3" destOrd="0" parTransId="{ED13040F-0E88-41F6-9A33-F283B3D0AD4B}" sibTransId="{E53D585B-1BF7-4B11-97D6-9E4CEEECD4C7}"/>
    <dgm:cxn modelId="{725F7B98-E39A-4139-A6B9-D46DA6520B4C}" type="presOf" srcId="{E1917767-3763-48DF-A13B-A98C1AD3A727}" destId="{921125DC-E3BE-46E7-8728-A26D7B92331A}" srcOrd="1" destOrd="0" presId="urn:microsoft.com/office/officeart/2005/8/layout/vProcess5"/>
    <dgm:cxn modelId="{F111CAAB-A63D-49D3-8140-D2CFC8D6BFA2}" type="presOf" srcId="{6024F00D-63C0-459E-8B6F-E36060E10BA0}" destId="{0EF7E085-0C41-438A-B3A6-D57A117784D1}" srcOrd="1" destOrd="0" presId="urn:microsoft.com/office/officeart/2005/8/layout/vProcess5"/>
    <dgm:cxn modelId="{063B31BB-E9D2-41FC-8725-A5D783E91219}" type="presParOf" srcId="{CF647627-05F5-4D2D-8E34-189E7635163D}" destId="{5E8486D3-BF25-4339-81B7-07AA33BFD0BF}" srcOrd="0" destOrd="0" presId="urn:microsoft.com/office/officeart/2005/8/layout/vProcess5"/>
    <dgm:cxn modelId="{289A5DF0-28F7-40F9-9EAC-53C8CF80AEE5}" type="presParOf" srcId="{CF647627-05F5-4D2D-8E34-189E7635163D}" destId="{E61DDA2D-DD25-4F22-BD82-419CC7365959}" srcOrd="1" destOrd="0" presId="urn:microsoft.com/office/officeart/2005/8/layout/vProcess5"/>
    <dgm:cxn modelId="{B1568C70-1967-4E54-97EA-DB763DB6217A}" type="presParOf" srcId="{CF647627-05F5-4D2D-8E34-189E7635163D}" destId="{DECF7690-8706-48BB-AB07-29A841931EF7}" srcOrd="2" destOrd="0" presId="urn:microsoft.com/office/officeart/2005/8/layout/vProcess5"/>
    <dgm:cxn modelId="{CAB08061-6EE3-438A-BA85-C155B2DF0BBC}" type="presParOf" srcId="{CF647627-05F5-4D2D-8E34-189E7635163D}" destId="{5C90A4C6-FBCD-4880-886C-04B225776783}" srcOrd="3" destOrd="0" presId="urn:microsoft.com/office/officeart/2005/8/layout/vProcess5"/>
    <dgm:cxn modelId="{6517555C-C7DF-41D7-917B-1C419AB55C4E}" type="presParOf" srcId="{CF647627-05F5-4D2D-8E34-189E7635163D}" destId="{684AE64B-AABE-423D-8A4D-08EB285D326C}" srcOrd="4" destOrd="0" presId="urn:microsoft.com/office/officeart/2005/8/layout/vProcess5"/>
    <dgm:cxn modelId="{0E20C0C5-94A4-4724-B868-AD0B0881FA91}" type="presParOf" srcId="{CF647627-05F5-4D2D-8E34-189E7635163D}" destId="{CA36EE10-973F-4429-8613-60B0D00BB5EC}" srcOrd="5" destOrd="0" presId="urn:microsoft.com/office/officeart/2005/8/layout/vProcess5"/>
    <dgm:cxn modelId="{B3688246-7CE8-4519-9C07-6A3F22B1D422}" type="presParOf" srcId="{CF647627-05F5-4D2D-8E34-189E7635163D}" destId="{10216D8B-9569-47BC-B974-6B55733D873B}" srcOrd="6" destOrd="0" presId="urn:microsoft.com/office/officeart/2005/8/layout/vProcess5"/>
    <dgm:cxn modelId="{27E2E08E-7172-4181-89F8-F4482BB79840}" type="presParOf" srcId="{CF647627-05F5-4D2D-8E34-189E7635163D}" destId="{FE1330AF-C09E-4BC8-8FDA-AEE7C3A342DA}" srcOrd="7" destOrd="0" presId="urn:microsoft.com/office/officeart/2005/8/layout/vProcess5"/>
    <dgm:cxn modelId="{5A9601D6-3219-44DC-B046-9D06B996900C}" type="presParOf" srcId="{CF647627-05F5-4D2D-8E34-189E7635163D}" destId="{070269FC-167D-4759-8BBE-CE4A69CD69EC}" srcOrd="8" destOrd="0" presId="urn:microsoft.com/office/officeart/2005/8/layout/vProcess5"/>
    <dgm:cxn modelId="{3BFF04C1-8DC5-4171-A9E3-2C99E6E2F6A0}" type="presParOf" srcId="{CF647627-05F5-4D2D-8E34-189E7635163D}" destId="{60D374DD-F1E6-40F1-9BCB-755EE029A45D}" srcOrd="9" destOrd="0" presId="urn:microsoft.com/office/officeart/2005/8/layout/vProcess5"/>
    <dgm:cxn modelId="{74CE5644-5610-45AC-A116-880AD14892DF}" type="presParOf" srcId="{CF647627-05F5-4D2D-8E34-189E7635163D}" destId="{92F66993-9590-4903-86B4-845A51D1616C}" srcOrd="10" destOrd="0" presId="urn:microsoft.com/office/officeart/2005/8/layout/vProcess5"/>
    <dgm:cxn modelId="{979AC648-E495-4EBF-ADE8-B913FCC12D6C}" type="presParOf" srcId="{CF647627-05F5-4D2D-8E34-189E7635163D}" destId="{921125DC-E3BE-46E7-8728-A26D7B92331A}" srcOrd="11" destOrd="0" presId="urn:microsoft.com/office/officeart/2005/8/layout/vProcess5"/>
    <dgm:cxn modelId="{5809F7FA-7F2F-47A1-8303-25647CDE44B1}" type="presParOf" srcId="{CF647627-05F5-4D2D-8E34-189E7635163D}" destId="{0EF7E085-0C41-438A-B3A6-D57A117784D1}" srcOrd="12" destOrd="0" presId="urn:microsoft.com/office/officeart/2005/8/layout/vProcess5"/>
    <dgm:cxn modelId="{0AA26473-6DE6-45FF-B874-A494CFCD2C49}" type="presParOf" srcId="{CF647627-05F5-4D2D-8E34-189E7635163D}" destId="{F3C17A2A-BBE3-4D88-9CE9-F9994F166363}" srcOrd="13" destOrd="0" presId="urn:microsoft.com/office/officeart/2005/8/layout/vProcess5"/>
    <dgm:cxn modelId="{0AF045B7-8B1D-452F-9744-AA980E6896D6}" type="presParOf" srcId="{CF647627-05F5-4D2D-8E34-189E7635163D}" destId="{04163FC9-25AE-44B7-9416-F955E0AECD6F}" srcOrd="14" destOrd="0" presId="urn:microsoft.com/office/officeart/2005/8/layout/v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3E0736D-E8A2-4CCD-AF5C-FB5FFBA75D72}">
      <dsp:nvSpPr>
        <dsp:cNvPr id="0" name=""/>
        <dsp:cNvSpPr/>
      </dsp:nvSpPr>
      <dsp:spPr>
        <a:xfrm>
          <a:off x="3377168" y="2180987"/>
          <a:ext cx="2665650" cy="2665650"/>
        </a:xfrm>
        <a:prstGeom prst="gear9">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ar-DZ" sz="2000" b="1" kern="1200" dirty="0" err="1" smtClean="0"/>
            <a:t>الاستبانة</a:t>
          </a:r>
          <a:r>
            <a:rPr lang="ar-DZ" sz="2000" b="1" kern="1200" dirty="0" smtClean="0"/>
            <a:t> (الاستبيان</a:t>
          </a:r>
          <a:r>
            <a:rPr lang="ar-DZ" sz="2000" b="1" kern="1200" dirty="0" err="1" smtClean="0"/>
            <a:t>)</a:t>
          </a:r>
          <a:endParaRPr lang="fr-FR" sz="2000" b="1" kern="1200" dirty="0"/>
        </a:p>
      </dsp:txBody>
      <dsp:txXfrm>
        <a:off x="3377168" y="2180987"/>
        <a:ext cx="2665650" cy="2665650"/>
      </dsp:txXfrm>
    </dsp:sp>
    <dsp:sp modelId="{BD10CFBA-3080-4DE8-8ABB-3AF3F563E938}">
      <dsp:nvSpPr>
        <dsp:cNvPr id="0" name=""/>
        <dsp:cNvSpPr/>
      </dsp:nvSpPr>
      <dsp:spPr>
        <a:xfrm>
          <a:off x="1826243" y="1550924"/>
          <a:ext cx="1938655" cy="1938655"/>
        </a:xfrm>
        <a:prstGeom prst="gear6">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ar-DZ" sz="1800" b="1" kern="1200" dirty="0" smtClean="0"/>
            <a:t>المقابلة</a:t>
          </a:r>
          <a:endParaRPr lang="fr-FR" sz="1800" b="1" kern="1200" dirty="0"/>
        </a:p>
      </dsp:txBody>
      <dsp:txXfrm>
        <a:off x="1826243" y="1550924"/>
        <a:ext cx="1938655" cy="1938655"/>
      </dsp:txXfrm>
    </dsp:sp>
    <dsp:sp modelId="{912A60BC-CEE4-498C-846E-86B1344F5C32}">
      <dsp:nvSpPr>
        <dsp:cNvPr id="0" name=""/>
        <dsp:cNvSpPr/>
      </dsp:nvSpPr>
      <dsp:spPr>
        <a:xfrm rot="20700000">
          <a:off x="2912088" y="213449"/>
          <a:ext cx="1899486" cy="1899486"/>
        </a:xfrm>
        <a:prstGeom prst="gear6">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ar-DZ" sz="1800" b="1" kern="1200" dirty="0" smtClean="0"/>
            <a:t>الملاحظة</a:t>
          </a:r>
          <a:endParaRPr lang="fr-FR" sz="1800" b="1" kern="1200" dirty="0"/>
        </a:p>
      </dsp:txBody>
      <dsp:txXfrm>
        <a:off x="3328701" y="630062"/>
        <a:ext cx="1066260" cy="1066260"/>
      </dsp:txXfrm>
    </dsp:sp>
    <dsp:sp modelId="{CCBCB8A6-E62E-4A77-B8C7-AED9BDC9138A}">
      <dsp:nvSpPr>
        <dsp:cNvPr id="0" name=""/>
        <dsp:cNvSpPr/>
      </dsp:nvSpPr>
      <dsp:spPr>
        <a:xfrm>
          <a:off x="3179423" y="1774623"/>
          <a:ext cx="3412033" cy="3412033"/>
        </a:xfrm>
        <a:prstGeom prst="circularArrow">
          <a:avLst>
            <a:gd name="adj1" fmla="val 4688"/>
            <a:gd name="adj2" fmla="val 299029"/>
            <a:gd name="adj3" fmla="val 2529811"/>
            <a:gd name="adj4" fmla="val 15832188"/>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5D0F651-D4F5-40EE-8EB2-B2B1674106AA}">
      <dsp:nvSpPr>
        <dsp:cNvPr id="0" name=""/>
        <dsp:cNvSpPr/>
      </dsp:nvSpPr>
      <dsp:spPr>
        <a:xfrm>
          <a:off x="1482911" y="1119173"/>
          <a:ext cx="2479055" cy="2479055"/>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D63BDBE-399A-463A-A4B7-56E7D29B4F38}">
      <dsp:nvSpPr>
        <dsp:cNvPr id="0" name=""/>
        <dsp:cNvSpPr/>
      </dsp:nvSpPr>
      <dsp:spPr>
        <a:xfrm>
          <a:off x="2472717" y="-205408"/>
          <a:ext cx="2672920" cy="2672920"/>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8EFF90F-C87B-4F48-90D8-B72EAFA168CD}">
      <dsp:nvSpPr>
        <dsp:cNvPr id="0" name=""/>
        <dsp:cNvSpPr/>
      </dsp:nvSpPr>
      <dsp:spPr>
        <a:xfrm>
          <a:off x="182" y="1522642"/>
          <a:ext cx="2176343" cy="1795027"/>
        </a:xfrm>
        <a:prstGeom prst="roundRect">
          <a:avLst>
            <a:gd name="adj" fmla="val 10000"/>
          </a:avLst>
        </a:prstGeom>
        <a:solidFill>
          <a:schemeClr val="lt1">
            <a:alpha val="90000"/>
            <a:hueOff val="0"/>
            <a:satOff val="0"/>
            <a:lumOff val="0"/>
            <a:alphaOff val="0"/>
          </a:schemeClr>
        </a:solidFill>
        <a:ln w="400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32385" rIns="32385" bIns="32385" numCol="1" spcCol="1270" anchor="t" anchorCtr="0">
          <a:noAutofit/>
        </a:bodyPr>
        <a:lstStyle/>
        <a:p>
          <a:pPr marL="171450" lvl="1" indent="-171450" algn="ctr" defTabSz="755650" rtl="1">
            <a:lnSpc>
              <a:spcPct val="90000"/>
            </a:lnSpc>
            <a:spcBef>
              <a:spcPct val="0"/>
            </a:spcBef>
            <a:spcAft>
              <a:spcPct val="15000"/>
            </a:spcAft>
            <a:buChar char="••"/>
          </a:pPr>
          <a:r>
            <a:rPr lang="ar-DZ" sz="1700" b="1" kern="1200" dirty="0" smtClean="0"/>
            <a:t>أسئلة </a:t>
          </a:r>
          <a:r>
            <a:rPr lang="ar-DZ" sz="1700" b="1" kern="1200" dirty="0" err="1" smtClean="0"/>
            <a:t>الصح</a:t>
          </a:r>
          <a:r>
            <a:rPr lang="ar-DZ" sz="1700" b="1" kern="1200" dirty="0" smtClean="0"/>
            <a:t> والخطأ</a:t>
          </a:r>
          <a:endParaRPr lang="fr-FR" sz="1700" b="1" kern="1200" dirty="0"/>
        </a:p>
        <a:p>
          <a:pPr marL="171450" lvl="1" indent="-171450" algn="ctr" defTabSz="755650" rtl="1">
            <a:lnSpc>
              <a:spcPct val="90000"/>
            </a:lnSpc>
            <a:spcBef>
              <a:spcPct val="0"/>
            </a:spcBef>
            <a:spcAft>
              <a:spcPct val="15000"/>
            </a:spcAft>
            <a:buChar char="••"/>
          </a:pPr>
          <a:r>
            <a:rPr lang="ar-DZ" sz="1700" b="1" kern="1200" dirty="0" smtClean="0"/>
            <a:t>أسئلة الاختيارات المتعددة</a:t>
          </a:r>
          <a:endParaRPr lang="fr-FR" sz="1700" b="1" kern="1200" dirty="0"/>
        </a:p>
      </dsp:txBody>
      <dsp:txXfrm>
        <a:off x="182" y="1522642"/>
        <a:ext cx="2176343" cy="1410378"/>
      </dsp:txXfrm>
    </dsp:sp>
    <dsp:sp modelId="{C9A994DC-770F-47DF-BA73-357577639CB7}">
      <dsp:nvSpPr>
        <dsp:cNvPr id="0" name=""/>
        <dsp:cNvSpPr/>
      </dsp:nvSpPr>
      <dsp:spPr>
        <a:xfrm>
          <a:off x="1242897" y="2019957"/>
          <a:ext cx="2298188" cy="2298188"/>
        </a:xfrm>
        <a:prstGeom prst="leftCircularArrow">
          <a:avLst>
            <a:gd name="adj1" fmla="val 2714"/>
            <a:gd name="adj2" fmla="val 330562"/>
            <a:gd name="adj3" fmla="val 2109029"/>
            <a:gd name="adj4" fmla="val 9027446"/>
            <a:gd name="adj5" fmla="val 316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1BAB473-07DE-4AD5-B9B5-DD76EA5B4A0F}">
      <dsp:nvSpPr>
        <dsp:cNvPr id="0" name=""/>
        <dsp:cNvSpPr/>
      </dsp:nvSpPr>
      <dsp:spPr>
        <a:xfrm>
          <a:off x="483814" y="2933021"/>
          <a:ext cx="1934527" cy="769297"/>
        </a:xfrm>
        <a:prstGeom prst="roundRect">
          <a:avLst>
            <a:gd name="adj" fmla="val 100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815" tIns="29210" rIns="43815" bIns="29210" numCol="1" spcCol="1270" anchor="ctr" anchorCtr="0">
          <a:noAutofit/>
        </a:bodyPr>
        <a:lstStyle/>
        <a:p>
          <a:pPr lvl="0" algn="ctr" defTabSz="1022350">
            <a:lnSpc>
              <a:spcPct val="90000"/>
            </a:lnSpc>
            <a:spcBef>
              <a:spcPct val="0"/>
            </a:spcBef>
            <a:spcAft>
              <a:spcPct val="35000"/>
            </a:spcAft>
          </a:pPr>
          <a:r>
            <a:rPr lang="ar-DZ" sz="2300" b="1" kern="1200" dirty="0" smtClean="0"/>
            <a:t>المغلق</a:t>
          </a:r>
          <a:endParaRPr lang="fr-FR" sz="2300" b="1" kern="1200" dirty="0"/>
        </a:p>
      </dsp:txBody>
      <dsp:txXfrm>
        <a:off x="483814" y="2933021"/>
        <a:ext cx="1934527" cy="769297"/>
      </dsp:txXfrm>
    </dsp:sp>
    <dsp:sp modelId="{BC56FB62-2AE1-4562-934F-A784D5874E33}">
      <dsp:nvSpPr>
        <dsp:cNvPr id="0" name=""/>
        <dsp:cNvSpPr/>
      </dsp:nvSpPr>
      <dsp:spPr>
        <a:xfrm>
          <a:off x="2715356" y="1294527"/>
          <a:ext cx="2176343" cy="2248021"/>
        </a:xfrm>
        <a:prstGeom prst="roundRect">
          <a:avLst>
            <a:gd name="adj" fmla="val 10000"/>
          </a:avLst>
        </a:prstGeom>
        <a:solidFill>
          <a:schemeClr val="lt1">
            <a:alpha val="90000"/>
            <a:hueOff val="0"/>
            <a:satOff val="0"/>
            <a:lumOff val="0"/>
            <a:alphaOff val="0"/>
          </a:schemeClr>
        </a:solidFill>
        <a:ln w="400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32385" rIns="32385" bIns="32385" numCol="1" spcCol="1270" anchor="t" anchorCtr="0">
          <a:noAutofit/>
        </a:bodyPr>
        <a:lstStyle/>
        <a:p>
          <a:pPr marL="171450" lvl="1" indent="-171450" algn="ctr" defTabSz="755650" rtl="1">
            <a:lnSpc>
              <a:spcPct val="90000"/>
            </a:lnSpc>
            <a:spcBef>
              <a:spcPct val="0"/>
            </a:spcBef>
            <a:spcAft>
              <a:spcPct val="15000"/>
            </a:spcAft>
            <a:buChar char="••"/>
          </a:pPr>
          <a:r>
            <a:rPr lang="ar-DZ" sz="1700" b="1" kern="1200" dirty="0" smtClean="0"/>
            <a:t>إجابة كل شخص بطريقته الخاصة</a:t>
          </a:r>
          <a:endParaRPr lang="fr-FR" sz="1700" b="1" kern="1200" dirty="0"/>
        </a:p>
        <a:p>
          <a:pPr marL="171450" lvl="1" indent="-171450" algn="ctr" defTabSz="755650" rtl="1">
            <a:lnSpc>
              <a:spcPct val="90000"/>
            </a:lnSpc>
            <a:spcBef>
              <a:spcPct val="0"/>
            </a:spcBef>
            <a:spcAft>
              <a:spcPct val="15000"/>
            </a:spcAft>
            <a:buChar char="••"/>
          </a:pPr>
          <a:r>
            <a:rPr lang="ar-DZ" sz="1700" b="1" kern="1200" dirty="0" smtClean="0"/>
            <a:t>إمكانية الحصول على إجابات غير متوقعة</a:t>
          </a:r>
          <a:endParaRPr lang="fr-FR" sz="1700" b="1" kern="1200" dirty="0"/>
        </a:p>
      </dsp:txBody>
      <dsp:txXfrm>
        <a:off x="2715356" y="1776246"/>
        <a:ext cx="2176343" cy="1766302"/>
      </dsp:txXfrm>
    </dsp:sp>
    <dsp:sp modelId="{BCE70420-2693-4D85-A45E-5C09E436632C}">
      <dsp:nvSpPr>
        <dsp:cNvPr id="0" name=""/>
        <dsp:cNvSpPr/>
      </dsp:nvSpPr>
      <dsp:spPr>
        <a:xfrm>
          <a:off x="3939016" y="451784"/>
          <a:ext cx="2576276" cy="2576276"/>
        </a:xfrm>
        <a:prstGeom prst="circularArrow">
          <a:avLst>
            <a:gd name="adj1" fmla="val 2421"/>
            <a:gd name="adj2" fmla="val 292881"/>
            <a:gd name="adj3" fmla="val 19534229"/>
            <a:gd name="adj4" fmla="val 12578131"/>
            <a:gd name="adj5" fmla="val 282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87A530E-C027-4F79-9F26-DEFEF3316035}">
      <dsp:nvSpPr>
        <dsp:cNvPr id="0" name=""/>
        <dsp:cNvSpPr/>
      </dsp:nvSpPr>
      <dsp:spPr>
        <a:xfrm>
          <a:off x="3198988" y="1136375"/>
          <a:ext cx="1934527" cy="769297"/>
        </a:xfrm>
        <a:prstGeom prst="roundRect">
          <a:avLst>
            <a:gd name="adj" fmla="val 100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815" tIns="29210" rIns="43815" bIns="29210" numCol="1" spcCol="1270" anchor="ctr" anchorCtr="0">
          <a:noAutofit/>
        </a:bodyPr>
        <a:lstStyle/>
        <a:p>
          <a:pPr lvl="0" algn="ctr" defTabSz="1022350">
            <a:lnSpc>
              <a:spcPct val="90000"/>
            </a:lnSpc>
            <a:spcBef>
              <a:spcPct val="0"/>
            </a:spcBef>
            <a:spcAft>
              <a:spcPct val="35000"/>
            </a:spcAft>
          </a:pPr>
          <a:r>
            <a:rPr lang="ar-DZ" sz="2300" b="1" kern="1200" dirty="0" smtClean="0"/>
            <a:t>المفتوح</a:t>
          </a:r>
          <a:endParaRPr lang="fr-FR" sz="2300" b="1" kern="1200" dirty="0"/>
        </a:p>
      </dsp:txBody>
      <dsp:txXfrm>
        <a:off x="3198988" y="1136375"/>
        <a:ext cx="1934527" cy="769297"/>
      </dsp:txXfrm>
    </dsp:sp>
    <dsp:sp modelId="{A7ADC7B4-E0F5-4478-8BEA-796B8434EE07}">
      <dsp:nvSpPr>
        <dsp:cNvPr id="0" name=""/>
        <dsp:cNvSpPr/>
      </dsp:nvSpPr>
      <dsp:spPr>
        <a:xfrm>
          <a:off x="5430530" y="1522642"/>
          <a:ext cx="2176343" cy="1795027"/>
        </a:xfrm>
        <a:prstGeom prst="roundRect">
          <a:avLst>
            <a:gd name="adj" fmla="val 10000"/>
          </a:avLst>
        </a:prstGeom>
        <a:solidFill>
          <a:schemeClr val="lt1">
            <a:alpha val="90000"/>
            <a:hueOff val="0"/>
            <a:satOff val="0"/>
            <a:lumOff val="0"/>
            <a:alphaOff val="0"/>
          </a:schemeClr>
        </a:solidFill>
        <a:ln w="400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32385" rIns="32385" bIns="32385" numCol="1" spcCol="1270" anchor="t" anchorCtr="0">
          <a:noAutofit/>
        </a:bodyPr>
        <a:lstStyle/>
        <a:p>
          <a:pPr marL="171450" lvl="1" indent="-171450" algn="ctr" defTabSz="755650" rtl="1">
            <a:lnSpc>
              <a:spcPct val="90000"/>
            </a:lnSpc>
            <a:spcBef>
              <a:spcPct val="0"/>
            </a:spcBef>
            <a:spcAft>
              <a:spcPct val="15000"/>
            </a:spcAft>
            <a:buChar char="••"/>
          </a:pPr>
          <a:r>
            <a:rPr lang="ar-DZ" sz="1700" b="1" kern="1200" dirty="0" smtClean="0"/>
            <a:t>يحتوي على أسئلة مفتوحة وأسئلة مغلقة</a:t>
          </a:r>
          <a:endParaRPr lang="fr-FR" sz="1700" b="1" kern="1200" dirty="0"/>
        </a:p>
      </dsp:txBody>
      <dsp:txXfrm>
        <a:off x="5430530" y="1522642"/>
        <a:ext cx="2176343" cy="1410378"/>
      </dsp:txXfrm>
    </dsp:sp>
    <dsp:sp modelId="{CBA5B504-52CB-486E-BD8C-88C0FB079434}">
      <dsp:nvSpPr>
        <dsp:cNvPr id="0" name=""/>
        <dsp:cNvSpPr/>
      </dsp:nvSpPr>
      <dsp:spPr>
        <a:xfrm>
          <a:off x="5914162" y="2933021"/>
          <a:ext cx="1934527" cy="769297"/>
        </a:xfrm>
        <a:prstGeom prst="roundRect">
          <a:avLst>
            <a:gd name="adj" fmla="val 100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815" tIns="29210" rIns="43815" bIns="29210" numCol="1" spcCol="1270" anchor="ctr" anchorCtr="0">
          <a:noAutofit/>
        </a:bodyPr>
        <a:lstStyle/>
        <a:p>
          <a:pPr lvl="0" algn="ctr" defTabSz="1022350">
            <a:lnSpc>
              <a:spcPct val="90000"/>
            </a:lnSpc>
            <a:spcBef>
              <a:spcPct val="0"/>
            </a:spcBef>
            <a:spcAft>
              <a:spcPct val="35000"/>
            </a:spcAft>
          </a:pPr>
          <a:r>
            <a:rPr lang="ar-DZ" sz="2300" b="1" kern="1200" dirty="0" err="1" smtClean="0"/>
            <a:t>المفتوح </a:t>
          </a:r>
          <a:r>
            <a:rPr lang="ar-DZ" sz="2300" b="1" kern="1200" dirty="0" smtClean="0"/>
            <a:t>-المغلق</a:t>
          </a:r>
          <a:endParaRPr lang="fr-FR" sz="2300" b="1" kern="1200" dirty="0"/>
        </a:p>
      </dsp:txBody>
      <dsp:txXfrm>
        <a:off x="5914162" y="2933021"/>
        <a:ext cx="1934527" cy="769297"/>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EB546D3-C6CA-461C-9AFD-14CA8ED4C4CC}">
      <dsp:nvSpPr>
        <dsp:cNvPr id="0" name=""/>
        <dsp:cNvSpPr/>
      </dsp:nvSpPr>
      <dsp:spPr>
        <a:xfrm>
          <a:off x="0" y="0"/>
          <a:ext cx="5791200" cy="1030380"/>
        </a:xfrm>
        <a:prstGeom prst="roundRect">
          <a:avLst>
            <a:gd name="adj" fmla="val 100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ar-DZ" sz="2700" b="1" kern="1200" dirty="0" smtClean="0"/>
            <a:t>مقدمة الاستبيان</a:t>
          </a:r>
          <a:endParaRPr lang="fr-FR" sz="2700" b="1" kern="1200" dirty="0"/>
        </a:p>
      </dsp:txBody>
      <dsp:txXfrm>
        <a:off x="0" y="0"/>
        <a:ext cx="4652629" cy="1030380"/>
      </dsp:txXfrm>
    </dsp:sp>
    <dsp:sp modelId="{01FAC4E6-A1E2-4BB7-A2B3-25D7B09F6918}">
      <dsp:nvSpPr>
        <dsp:cNvPr id="0" name=""/>
        <dsp:cNvSpPr/>
      </dsp:nvSpPr>
      <dsp:spPr>
        <a:xfrm>
          <a:off x="485013" y="1217721"/>
          <a:ext cx="5791200" cy="1030380"/>
        </a:xfrm>
        <a:prstGeom prst="roundRect">
          <a:avLst>
            <a:gd name="adj" fmla="val 100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ar-DZ" sz="2700" b="1" kern="1200" dirty="0" smtClean="0"/>
            <a:t>البيانات الشخصية للمبحوثين</a:t>
          </a:r>
          <a:endParaRPr lang="fr-FR" sz="2700" kern="1200" dirty="0"/>
        </a:p>
      </dsp:txBody>
      <dsp:txXfrm>
        <a:off x="485013" y="1217721"/>
        <a:ext cx="4636439" cy="1030380"/>
      </dsp:txXfrm>
    </dsp:sp>
    <dsp:sp modelId="{C8882E55-FA1A-484E-A924-DAD799FF92C8}">
      <dsp:nvSpPr>
        <dsp:cNvPr id="0" name=""/>
        <dsp:cNvSpPr/>
      </dsp:nvSpPr>
      <dsp:spPr>
        <a:xfrm>
          <a:off x="962787" y="2435443"/>
          <a:ext cx="5791200" cy="1030380"/>
        </a:xfrm>
        <a:prstGeom prst="roundRect">
          <a:avLst>
            <a:gd name="adj" fmla="val 100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ar-DZ" sz="2700" b="1" kern="1200" dirty="0" smtClean="0"/>
            <a:t>إرشادات الإجابة على الأسئلة</a:t>
          </a:r>
          <a:endParaRPr lang="fr-FR" sz="2700" b="1" kern="1200" dirty="0"/>
        </a:p>
      </dsp:txBody>
      <dsp:txXfrm>
        <a:off x="962787" y="2435443"/>
        <a:ext cx="4643678" cy="1030380"/>
      </dsp:txXfrm>
    </dsp:sp>
    <dsp:sp modelId="{90AD7CD9-984C-4FDB-A0BF-FE1E618CE5FE}">
      <dsp:nvSpPr>
        <dsp:cNvPr id="0" name=""/>
        <dsp:cNvSpPr/>
      </dsp:nvSpPr>
      <dsp:spPr>
        <a:xfrm>
          <a:off x="1447800" y="3653165"/>
          <a:ext cx="5791200" cy="1030380"/>
        </a:xfrm>
        <a:prstGeom prst="roundRect">
          <a:avLst>
            <a:gd name="adj" fmla="val 10000"/>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ar-DZ" sz="2700" b="1" kern="1200" dirty="0" smtClean="0"/>
            <a:t>أسئلة الاستبيان</a:t>
          </a:r>
          <a:endParaRPr lang="fr-FR" sz="2700" kern="1200" dirty="0"/>
        </a:p>
      </dsp:txBody>
      <dsp:txXfrm>
        <a:off x="1447800" y="3653165"/>
        <a:ext cx="4636439" cy="1030380"/>
      </dsp:txXfrm>
    </dsp:sp>
    <dsp:sp modelId="{65E32A89-4B12-42A1-80F2-782E2C7E00CE}">
      <dsp:nvSpPr>
        <dsp:cNvPr id="0" name=""/>
        <dsp:cNvSpPr/>
      </dsp:nvSpPr>
      <dsp:spPr>
        <a:xfrm>
          <a:off x="5121452" y="789177"/>
          <a:ext cx="669747" cy="669747"/>
        </a:xfrm>
        <a:prstGeom prst="downArrow">
          <a:avLst>
            <a:gd name="adj1" fmla="val 55000"/>
            <a:gd name="adj2" fmla="val 45000"/>
          </a:avLst>
        </a:prstGeom>
        <a:solidFill>
          <a:schemeClr val="accent1">
            <a:alpha val="90000"/>
            <a:tint val="40000"/>
            <a:hueOff val="0"/>
            <a:satOff val="0"/>
            <a:lumOff val="0"/>
            <a:alphaOff val="0"/>
          </a:schemeClr>
        </a:solidFill>
        <a:ln w="400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endParaRPr lang="fr-FR" sz="3100" kern="1200" dirty="0"/>
        </a:p>
      </dsp:txBody>
      <dsp:txXfrm>
        <a:off x="5121452" y="789177"/>
        <a:ext cx="669747" cy="669747"/>
      </dsp:txXfrm>
    </dsp:sp>
    <dsp:sp modelId="{310F3DA5-BF2B-49DB-91AE-A78E332E13DB}">
      <dsp:nvSpPr>
        <dsp:cNvPr id="0" name=""/>
        <dsp:cNvSpPr/>
      </dsp:nvSpPr>
      <dsp:spPr>
        <a:xfrm>
          <a:off x="5606465" y="2006899"/>
          <a:ext cx="669747" cy="669747"/>
        </a:xfrm>
        <a:prstGeom prst="downArrow">
          <a:avLst>
            <a:gd name="adj1" fmla="val 55000"/>
            <a:gd name="adj2" fmla="val 45000"/>
          </a:avLst>
        </a:prstGeom>
        <a:solidFill>
          <a:schemeClr val="accent1">
            <a:alpha val="90000"/>
            <a:tint val="40000"/>
            <a:hueOff val="0"/>
            <a:satOff val="0"/>
            <a:lumOff val="0"/>
            <a:alphaOff val="0"/>
          </a:schemeClr>
        </a:solidFill>
        <a:ln w="400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endParaRPr lang="fr-FR" sz="3100" kern="1200" dirty="0"/>
        </a:p>
      </dsp:txBody>
      <dsp:txXfrm>
        <a:off x="5606465" y="2006899"/>
        <a:ext cx="669747" cy="669747"/>
      </dsp:txXfrm>
    </dsp:sp>
    <dsp:sp modelId="{78D98AE5-8E92-40DF-A99D-36C6CB89F8DD}">
      <dsp:nvSpPr>
        <dsp:cNvPr id="0" name=""/>
        <dsp:cNvSpPr/>
      </dsp:nvSpPr>
      <dsp:spPr>
        <a:xfrm>
          <a:off x="6084239" y="3224621"/>
          <a:ext cx="669747" cy="669747"/>
        </a:xfrm>
        <a:prstGeom prst="downArrow">
          <a:avLst>
            <a:gd name="adj1" fmla="val 55000"/>
            <a:gd name="adj2" fmla="val 45000"/>
          </a:avLst>
        </a:prstGeom>
        <a:solidFill>
          <a:schemeClr val="accent1">
            <a:alpha val="90000"/>
            <a:tint val="40000"/>
            <a:hueOff val="0"/>
            <a:satOff val="0"/>
            <a:lumOff val="0"/>
            <a:alphaOff val="0"/>
          </a:schemeClr>
        </a:solidFill>
        <a:ln w="400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endParaRPr lang="fr-FR" sz="3100" kern="1200" dirty="0"/>
        </a:p>
      </dsp:txBody>
      <dsp:txXfrm>
        <a:off x="6084239" y="3224621"/>
        <a:ext cx="669747" cy="669747"/>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7BEE8E-3F79-4BF8-B4AA-E23D7E5D78B5}" type="datetimeFigureOut">
              <a:rPr lang="fr-FR" smtClean="0"/>
              <a:pPr/>
              <a:t>15/02/2026</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1C8302-35E3-4AFD-B1E0-D2BB489D0735}"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Connecteur droit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r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fr-FR" smtClean="0"/>
              <a:t>Cliquez pour modifier le style du titre</a:t>
            </a:r>
            <a:endParaRPr kumimoji="0" lang="en-US"/>
          </a:p>
        </p:txBody>
      </p:sp>
      <p:sp>
        <p:nvSpPr>
          <p:cNvPr id="25" name="Sous-titr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Cliquez pour modifier le style des sous-titres du masque</a:t>
            </a:r>
            <a:endParaRPr kumimoji="0" lang="en-US"/>
          </a:p>
        </p:txBody>
      </p:sp>
      <p:sp>
        <p:nvSpPr>
          <p:cNvPr id="31" name="Espace réservé de la date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736412A7-98E1-4131-B50A-2597CF2D66AC}" type="datetimeFigureOut">
              <a:rPr lang="fr-FR" smtClean="0"/>
              <a:pPr/>
              <a:t>15/02/2026</a:t>
            </a:fld>
            <a:endParaRPr lang="fr-FR"/>
          </a:p>
        </p:txBody>
      </p:sp>
      <p:sp>
        <p:nvSpPr>
          <p:cNvPr id="18" name="Espace réservé du pied de page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fr-FR"/>
          </a:p>
        </p:txBody>
      </p:sp>
      <p:sp>
        <p:nvSpPr>
          <p:cNvPr id="29" name="Espace réservé du numéro de diapositive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0B0AE9A0-8D8B-422A-B2B9-79FB000DE294}"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736412A7-98E1-4131-B50A-2597CF2D66AC}" type="datetimeFigureOut">
              <a:rPr lang="fr-FR" smtClean="0"/>
              <a:pPr/>
              <a:t>15/02/2026</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0B0AE9A0-8D8B-422A-B2B9-79FB000DE294}"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53200" y="274955"/>
            <a:ext cx="1524000" cy="5851525"/>
          </a:xfrm>
        </p:spPr>
        <p:txBody>
          <a:bodyPr vert="eaVert" anchor="t"/>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274642"/>
            <a:ext cx="6019800" cy="5851525"/>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a:xfrm>
            <a:off x="4242816" y="6557946"/>
            <a:ext cx="2002464" cy="226902"/>
          </a:xfrm>
        </p:spPr>
        <p:txBody>
          <a:bodyPr/>
          <a:lstStyle>
            <a:extLst/>
          </a:lstStyle>
          <a:p>
            <a:fld id="{736412A7-98E1-4131-B50A-2597CF2D66AC}" type="datetimeFigureOut">
              <a:rPr lang="fr-FR" smtClean="0"/>
              <a:pPr/>
              <a:t>15/02/2026</a:t>
            </a:fld>
            <a:endParaRPr lang="fr-FR"/>
          </a:p>
        </p:txBody>
      </p:sp>
      <p:sp>
        <p:nvSpPr>
          <p:cNvPr id="5" name="Espace réservé du pied de page 4"/>
          <p:cNvSpPr>
            <a:spLocks noGrp="1"/>
          </p:cNvSpPr>
          <p:nvPr>
            <p:ph type="ftr" sz="quarter" idx="11"/>
          </p:nvPr>
        </p:nvSpPr>
        <p:spPr>
          <a:xfrm>
            <a:off x="457200" y="6556248"/>
            <a:ext cx="3657600" cy="228600"/>
          </a:xfrm>
        </p:spPr>
        <p:txBody>
          <a:bodyPr/>
          <a:lstStyle>
            <a:extLst/>
          </a:lstStyle>
          <a:p>
            <a:endParaRPr lang="fr-FR"/>
          </a:p>
        </p:txBody>
      </p:sp>
      <p:sp>
        <p:nvSpPr>
          <p:cNvPr id="6" name="Espace réservé du numéro de diapositive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0B0AE9A0-8D8B-422A-B2B9-79FB000DE294}"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736412A7-98E1-4131-B50A-2597CF2D66AC}" type="datetimeFigureOut">
              <a:rPr lang="fr-FR" smtClean="0"/>
              <a:pPr/>
              <a:t>15/02/2026</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0B0AE9A0-8D8B-422A-B2B9-79FB000DE294}"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1">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736412A7-98E1-4131-B50A-2597CF2D66AC}" type="datetimeFigureOut">
              <a:rPr lang="fr-FR" smtClean="0"/>
              <a:pPr/>
              <a:t>15/02/2026</a:t>
            </a:fld>
            <a:endParaRPr lang="fr-FR"/>
          </a:p>
        </p:txBody>
      </p:sp>
      <p:sp>
        <p:nvSpPr>
          <p:cNvPr id="5" name="Espace réservé du pied de page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fr-FR"/>
          </a:p>
        </p:txBody>
      </p:sp>
      <p:sp>
        <p:nvSpPr>
          <p:cNvPr id="6" name="Espace réservé du numéro de diapositive 5"/>
          <p:cNvSpPr>
            <a:spLocks noGrp="1"/>
          </p:cNvSpPr>
          <p:nvPr>
            <p:ph type="sldNum" sz="quarter" idx="12"/>
          </p:nvPr>
        </p:nvSpPr>
        <p:spPr>
          <a:xfrm>
            <a:off x="6733952" y="6555112"/>
            <a:ext cx="588336" cy="228600"/>
          </a:xfrm>
        </p:spPr>
        <p:txBody>
          <a:bodyPr/>
          <a:lstStyle>
            <a:extLst/>
          </a:lstStyle>
          <a:p>
            <a:fld id="{0B0AE9A0-8D8B-422A-B2B9-79FB000DE294}"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320040"/>
            <a:ext cx="7242048" cy="1143000"/>
          </a:xfrm>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736412A7-98E1-4131-B50A-2597CF2D66AC}" type="datetimeFigureOut">
              <a:rPr lang="fr-FR" smtClean="0"/>
              <a:pPr/>
              <a:t>15/02/2026</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0B0AE9A0-8D8B-422A-B2B9-79FB000DE294}"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320040"/>
            <a:ext cx="7242048" cy="1143000"/>
          </a:xfrm>
        </p:spPr>
        <p:txBody>
          <a:bodyPr anchor="b"/>
          <a:lstStyle>
            <a:lvl1pPr>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fld id="{736412A7-98E1-4131-B50A-2597CF2D66AC}" type="datetimeFigureOut">
              <a:rPr lang="fr-FR" smtClean="0"/>
              <a:pPr/>
              <a:t>15/02/2026</a:t>
            </a:fld>
            <a:endParaRPr lang="fr-FR"/>
          </a:p>
        </p:txBody>
      </p:sp>
      <p:sp>
        <p:nvSpPr>
          <p:cNvPr id="8" name="Espace réservé du pied de page 7"/>
          <p:cNvSpPr>
            <a:spLocks noGrp="1"/>
          </p:cNvSpPr>
          <p:nvPr>
            <p:ph type="ftr" sz="quarter" idx="11"/>
          </p:nvPr>
        </p:nvSpPr>
        <p:spPr/>
        <p:txBody>
          <a:bodyPr/>
          <a:lstStyle>
            <a:extLst/>
          </a:lstStyle>
          <a:p>
            <a:endParaRPr lang="fr-FR"/>
          </a:p>
        </p:txBody>
      </p:sp>
      <p:sp>
        <p:nvSpPr>
          <p:cNvPr id="9" name="Espace réservé du numéro de diapositive 8"/>
          <p:cNvSpPr>
            <a:spLocks noGrp="1"/>
          </p:cNvSpPr>
          <p:nvPr>
            <p:ph type="sldNum" sz="quarter" idx="12"/>
          </p:nvPr>
        </p:nvSpPr>
        <p:spPr/>
        <p:txBody>
          <a:bodyPr/>
          <a:lstStyle>
            <a:extLst/>
          </a:lstStyle>
          <a:p>
            <a:fld id="{0B0AE9A0-8D8B-422A-B2B9-79FB000DE294}"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320040"/>
            <a:ext cx="7242048" cy="1143000"/>
          </a:xfrm>
        </p:spPr>
        <p:txBody>
          <a:bodyPr/>
          <a:lstStyle>
            <a:extLst/>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extLst/>
          </a:lstStyle>
          <a:p>
            <a:fld id="{736412A7-98E1-4131-B50A-2597CF2D66AC}" type="datetimeFigureOut">
              <a:rPr lang="fr-FR" smtClean="0"/>
              <a:pPr/>
              <a:t>15/02/2026</a:t>
            </a:fld>
            <a:endParaRPr lang="fr-FR"/>
          </a:p>
        </p:txBody>
      </p:sp>
      <p:sp>
        <p:nvSpPr>
          <p:cNvPr id="4" name="Espace réservé du pied de page 3"/>
          <p:cNvSpPr>
            <a:spLocks noGrp="1"/>
          </p:cNvSpPr>
          <p:nvPr>
            <p:ph type="ftr" sz="quarter" idx="11"/>
          </p:nvPr>
        </p:nvSpPr>
        <p:spPr/>
        <p:txBody>
          <a:bodyPr/>
          <a:lstStyle>
            <a:extLst/>
          </a:lstStyle>
          <a:p>
            <a:endParaRPr lang="fr-FR"/>
          </a:p>
        </p:txBody>
      </p:sp>
      <p:sp>
        <p:nvSpPr>
          <p:cNvPr id="5" name="Espace réservé du numéro de diapositive 4"/>
          <p:cNvSpPr>
            <a:spLocks noGrp="1"/>
          </p:cNvSpPr>
          <p:nvPr>
            <p:ph type="sldNum" sz="quarter" idx="12"/>
          </p:nvPr>
        </p:nvSpPr>
        <p:spPr/>
        <p:txBody>
          <a:bodyPr/>
          <a:lstStyle>
            <a:extLst/>
          </a:lstStyle>
          <a:p>
            <a:fld id="{0B0AE9A0-8D8B-422A-B2B9-79FB000DE294}"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solidFill>
                  <a:schemeClr val="tx2"/>
                </a:solidFill>
              </a:defRPr>
            </a:lvl1pPr>
            <a:extLst/>
          </a:lstStyle>
          <a:p>
            <a:fld id="{736412A7-98E1-4131-B50A-2597CF2D66AC}" type="datetimeFigureOut">
              <a:rPr lang="fr-FR" smtClean="0"/>
              <a:pPr/>
              <a:t>15/02/2026</a:t>
            </a:fld>
            <a:endParaRPr lang="fr-FR"/>
          </a:p>
        </p:txBody>
      </p:sp>
      <p:sp>
        <p:nvSpPr>
          <p:cNvPr id="3" name="Espace réservé du pied de page 2"/>
          <p:cNvSpPr>
            <a:spLocks noGrp="1"/>
          </p:cNvSpPr>
          <p:nvPr>
            <p:ph type="ftr" sz="quarter" idx="11"/>
          </p:nvPr>
        </p:nvSpPr>
        <p:spPr/>
        <p:txBody>
          <a:bodyPr/>
          <a:lstStyle>
            <a:lvl1pPr>
              <a:defRPr>
                <a:solidFill>
                  <a:schemeClr val="tx2"/>
                </a:solidFill>
              </a:defRPr>
            </a:lvl1pPr>
            <a:extLst/>
          </a:lstStyle>
          <a:p>
            <a:endParaRPr lang="fr-FR"/>
          </a:p>
        </p:txBody>
      </p:sp>
      <p:sp>
        <p:nvSpPr>
          <p:cNvPr id="4" name="Espace réservé du numéro de diapositive 3"/>
          <p:cNvSpPr>
            <a:spLocks noGrp="1"/>
          </p:cNvSpPr>
          <p:nvPr>
            <p:ph type="sldNum" sz="quarter" idx="12"/>
          </p:nvPr>
        </p:nvSpPr>
        <p:spPr/>
        <p:txBody>
          <a:bodyPr/>
          <a:lstStyle>
            <a:extLst/>
          </a:lstStyle>
          <a:p>
            <a:fld id="{0B0AE9A0-8D8B-422A-B2B9-79FB000DE294}"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736412A7-98E1-4131-B50A-2597CF2D66AC}" type="datetimeFigureOut">
              <a:rPr lang="fr-FR" smtClean="0"/>
              <a:pPr/>
              <a:t>15/02/2026</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0B0AE9A0-8D8B-422A-B2B9-79FB000DE294}"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r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fr-FR" smtClean="0"/>
              <a:t>Cliquez pour modifier le style du titre</a:t>
            </a:r>
            <a:endParaRPr kumimoji="0" lang="en-US" dirty="0"/>
          </a:p>
        </p:txBody>
      </p:sp>
      <p:sp>
        <p:nvSpPr>
          <p:cNvPr id="4" name="Espace réservé du texte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extLst/>
          </a:lstStyle>
          <a:p>
            <a:fld id="{736412A7-98E1-4131-B50A-2597CF2D66AC}" type="datetimeFigureOut">
              <a:rPr lang="fr-FR" smtClean="0"/>
              <a:pPr/>
              <a:t>15/02/2026</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0B0AE9A0-8D8B-422A-B2B9-79FB000DE294}" type="slidenum">
              <a:rPr lang="fr-FR" smtClean="0"/>
              <a:pPr/>
              <a:t>‹N°›</a:t>
            </a:fld>
            <a:endParaRPr lang="fr-FR"/>
          </a:p>
        </p:txBody>
      </p:sp>
      <p:sp>
        <p:nvSpPr>
          <p:cNvPr id="10" name="Espace réservé pour une image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fr-FR" smtClean="0"/>
              <a:t>Cliquez sur l'icône pour ajouter une image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Espace réservé du titre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fr-FR" smtClean="0"/>
              <a:t>Cliquez pour modifier le style du titre</a:t>
            </a:r>
            <a:endParaRPr kumimoji="0" lang="en-US"/>
          </a:p>
        </p:txBody>
      </p:sp>
      <p:sp>
        <p:nvSpPr>
          <p:cNvPr id="31" name="Espace réservé du texte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27" name="Espace réservé de la date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736412A7-98E1-4131-B50A-2597CF2D66AC}" type="datetimeFigureOut">
              <a:rPr lang="fr-FR" smtClean="0"/>
              <a:pPr/>
              <a:t>15/02/2026</a:t>
            </a:fld>
            <a:endParaRPr lang="fr-FR"/>
          </a:p>
        </p:txBody>
      </p:sp>
      <p:sp>
        <p:nvSpPr>
          <p:cNvPr id="4" name="Espace réservé du pied de page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fr-FR"/>
          </a:p>
        </p:txBody>
      </p:sp>
      <p:sp>
        <p:nvSpPr>
          <p:cNvPr id="16" name="Espace réservé du numéro de diapositive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0B0AE9A0-8D8B-422A-B2B9-79FB000DE294}"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6" Type="http://schemas.microsoft.com/office/2007/relationships/diagramDrawing" Target="../diagrams/drawing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 Id="rId6" Type="http://schemas.microsoft.com/office/2007/relationships/diagramDrawing" Target="../diagrams/drawing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827584" y="285728"/>
            <a:ext cx="6408712" cy="1143008"/>
          </a:xfrm>
        </p:spPr>
        <p:txBody>
          <a:bodyPr>
            <a:normAutofit fontScale="90000"/>
          </a:bodyPr>
          <a:lstStyle/>
          <a:p>
            <a:pPr algn="ctr" rtl="1"/>
            <a:r>
              <a:rPr lang="ar-DZ" sz="3100" b="1" dirty="0" smtClean="0"/>
              <a:t>كلية العلوم الاقتصادية والتجارية وعلوم التسيير</a:t>
            </a:r>
            <a:br>
              <a:rPr lang="ar-DZ" sz="3100" b="1" dirty="0" smtClean="0"/>
            </a:br>
            <a:r>
              <a:rPr lang="ar-DZ" sz="2700" dirty="0" smtClean="0">
                <a:solidFill>
                  <a:srgbClr val="FF0000"/>
                </a:solidFill>
              </a:rPr>
              <a:t>دورة </a:t>
            </a:r>
            <a:r>
              <a:rPr lang="ar-DZ" sz="2700" b="1" dirty="0" err="1" smtClean="0">
                <a:solidFill>
                  <a:srgbClr val="FF0000"/>
                </a:solidFill>
              </a:rPr>
              <a:t>اسس</a:t>
            </a:r>
            <a:r>
              <a:rPr lang="ar-DZ" sz="2700" b="1" dirty="0" smtClean="0">
                <a:solidFill>
                  <a:srgbClr val="FF0000"/>
                </a:solidFill>
              </a:rPr>
              <a:t> مشروعـــــك</a:t>
            </a:r>
            <a:endParaRPr lang="fr-FR" sz="2700" dirty="0">
              <a:solidFill>
                <a:srgbClr val="FF0000"/>
              </a:solidFill>
            </a:endParaRPr>
          </a:p>
        </p:txBody>
      </p:sp>
      <p:sp>
        <p:nvSpPr>
          <p:cNvPr id="5" name="Espace réservé du contenu 4"/>
          <p:cNvSpPr>
            <a:spLocks noGrp="1"/>
          </p:cNvSpPr>
          <p:nvPr>
            <p:ph idx="1"/>
          </p:nvPr>
        </p:nvSpPr>
        <p:spPr/>
        <p:txBody>
          <a:bodyPr/>
          <a:lstStyle/>
          <a:p>
            <a:pPr algn="r" rtl="1">
              <a:buNone/>
            </a:pPr>
            <a:endParaRPr lang="ar-DZ" dirty="0" smtClean="0"/>
          </a:p>
          <a:p>
            <a:pPr algn="r" rtl="1">
              <a:buNone/>
            </a:pPr>
            <a:endParaRPr lang="ar-DZ" dirty="0"/>
          </a:p>
          <a:p>
            <a:pPr algn="r" rtl="1">
              <a:buNone/>
            </a:pPr>
            <a:endParaRPr lang="ar-DZ" dirty="0" smtClean="0"/>
          </a:p>
          <a:p>
            <a:pPr algn="r" rtl="1">
              <a:buNone/>
            </a:pPr>
            <a:r>
              <a:rPr lang="ar-DZ" dirty="0" smtClean="0"/>
              <a:t> </a:t>
            </a:r>
          </a:p>
          <a:p>
            <a:pPr algn="r" rtl="1">
              <a:buNone/>
            </a:pPr>
            <a:endParaRPr lang="ar-DZ" sz="1600" b="1" dirty="0" smtClean="0"/>
          </a:p>
          <a:p>
            <a:pPr algn="r" rtl="1">
              <a:buNone/>
            </a:pPr>
            <a:endParaRPr lang="ar-DZ" sz="1800" b="1" dirty="0" smtClean="0"/>
          </a:p>
          <a:p>
            <a:pPr algn="r" rtl="1">
              <a:buNone/>
            </a:pPr>
            <a:r>
              <a:rPr lang="ar-DZ" sz="1800" b="1" dirty="0" smtClean="0"/>
              <a:t>من </a:t>
            </a:r>
            <a:r>
              <a:rPr lang="ar-DZ" sz="1800" b="1" dirty="0" err="1" smtClean="0"/>
              <a:t>إعداد:</a:t>
            </a:r>
            <a:endParaRPr lang="ar-DZ" sz="1800" b="1" dirty="0" smtClean="0"/>
          </a:p>
          <a:p>
            <a:pPr algn="r" rtl="1">
              <a:buNone/>
            </a:pPr>
            <a:r>
              <a:rPr lang="ar-DZ" sz="1800" b="1" dirty="0" smtClean="0"/>
              <a:t>أد. فريدة بوغازي        جامعة 20 أوت 1955 سكيكدة</a:t>
            </a:r>
          </a:p>
          <a:p>
            <a:pPr algn="r" rtl="1">
              <a:buNone/>
            </a:pPr>
            <a:endParaRPr lang="fr-FR" sz="1800" b="1" dirty="0"/>
          </a:p>
        </p:txBody>
      </p:sp>
      <p:sp>
        <p:nvSpPr>
          <p:cNvPr id="6" name="Rectangle à coins arrondis 5"/>
          <p:cNvSpPr/>
          <p:nvPr/>
        </p:nvSpPr>
        <p:spPr>
          <a:xfrm>
            <a:off x="1187624" y="2564904"/>
            <a:ext cx="5544616" cy="144016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ar-DZ" sz="2800" b="1" dirty="0" smtClean="0">
                <a:solidFill>
                  <a:schemeClr val="bg2">
                    <a:lumMod val="50000"/>
                  </a:schemeClr>
                </a:solidFill>
              </a:rPr>
              <a:t>كيفيـــة اختيــــار عملائــــك؟</a:t>
            </a:r>
            <a:endParaRPr lang="fr-FR" sz="2400" dirty="0">
              <a:solidFill>
                <a:schemeClr val="bg2">
                  <a:lumMod val="50000"/>
                </a:schemeClr>
              </a:solidFill>
            </a:endParaRPr>
          </a:p>
        </p:txBody>
      </p:sp>
      <p:sp>
        <p:nvSpPr>
          <p:cNvPr id="7" name="Rectangle 6"/>
          <p:cNvSpPr/>
          <p:nvPr/>
        </p:nvSpPr>
        <p:spPr>
          <a:xfrm>
            <a:off x="3779912" y="1844824"/>
            <a:ext cx="3888432" cy="6480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DZ" sz="2000" b="1" dirty="0" smtClean="0">
                <a:solidFill>
                  <a:schemeClr val="tx1"/>
                </a:solidFill>
              </a:rPr>
              <a:t>مداخلة </a:t>
            </a:r>
            <a:r>
              <a:rPr lang="ar-DZ" sz="2000" b="1" dirty="0" err="1" smtClean="0">
                <a:solidFill>
                  <a:schemeClr val="tx1"/>
                </a:solidFill>
              </a:rPr>
              <a:t>بعنوان:</a:t>
            </a:r>
            <a:r>
              <a:rPr lang="ar-DZ" sz="2000" b="1" dirty="0" smtClean="0">
                <a:solidFill>
                  <a:schemeClr val="tx1"/>
                </a:solidFill>
              </a:rPr>
              <a:t> </a:t>
            </a:r>
            <a:endParaRPr lang="fr-FR" sz="2000" b="1"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ar-DZ" smtClean="0"/>
              <a:t> </a:t>
            </a:r>
            <a:endParaRPr lang="fr-FR" dirty="0"/>
          </a:p>
        </p:txBody>
      </p:sp>
      <p:sp>
        <p:nvSpPr>
          <p:cNvPr id="31745" name="Rectangle 1"/>
          <p:cNvSpPr>
            <a:spLocks noChangeArrowheads="1"/>
          </p:cNvSpPr>
          <p:nvPr/>
        </p:nvSpPr>
        <p:spPr bwMode="auto">
          <a:xfrm>
            <a:off x="0" y="642918"/>
            <a:ext cx="8215338"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tabLst/>
            </a:pPr>
            <a:r>
              <a:rPr kumimoji="0" lang="ar-DZ" sz="3200" b="1" i="0" u="none" strike="noStrike" cap="none" normalizeH="0" baseline="0" dirty="0" smtClean="0">
                <a:ln>
                  <a:noFill/>
                </a:ln>
                <a:solidFill>
                  <a:schemeClr val="tx1"/>
                </a:solidFill>
                <a:effectLst/>
                <a:latin typeface="Arial" pitchFamily="34" charset="0"/>
                <a:cs typeface="Arial" pitchFamily="34" charset="0"/>
              </a:rPr>
              <a:t>بعض </a:t>
            </a:r>
            <a:r>
              <a:rPr kumimoji="0" lang="ar-DZ" sz="3200" b="1" i="0" u="none" strike="noStrike" cap="none" normalizeH="0" baseline="0" dirty="0" err="1" smtClean="0">
                <a:ln>
                  <a:noFill/>
                </a:ln>
                <a:solidFill>
                  <a:schemeClr val="tx1"/>
                </a:solidFill>
                <a:effectLst/>
                <a:latin typeface="Arial" pitchFamily="34" charset="0"/>
                <a:cs typeface="Arial" pitchFamily="34" charset="0"/>
              </a:rPr>
              <a:t>الامثلة</a:t>
            </a:r>
            <a:r>
              <a:rPr kumimoji="0" lang="ar-DZ" sz="3200" b="1" i="0" u="none" strike="noStrike" cap="none" normalizeH="0" baseline="0" dirty="0" smtClean="0">
                <a:ln>
                  <a:noFill/>
                </a:ln>
                <a:solidFill>
                  <a:schemeClr val="tx1"/>
                </a:solidFill>
                <a:effectLst/>
                <a:latin typeface="Arial" pitchFamily="34" charset="0"/>
                <a:cs typeface="Arial" pitchFamily="34" charset="0"/>
              </a:rPr>
              <a:t> الناجحة :</a:t>
            </a:r>
          </a:p>
          <a:p>
            <a:pPr marL="0" marR="0" lvl="0" indent="0" algn="just" defTabSz="914400" rtl="1" eaLnBrk="1" fontAlgn="base" latinLnBrk="0" hangingPunct="1">
              <a:lnSpc>
                <a:spcPct val="100000"/>
              </a:lnSpc>
              <a:spcBef>
                <a:spcPct val="0"/>
              </a:spcBef>
              <a:spcAft>
                <a:spcPct val="0"/>
              </a:spcAft>
              <a:buClrTx/>
              <a:buSzTx/>
              <a:buFontTx/>
              <a:buChar char="•"/>
              <a:tabLst/>
            </a:pPr>
            <a:r>
              <a:rPr kumimoji="0" lang="ar-SA" sz="3200" b="1" i="0" u="none" strike="noStrike" cap="none" normalizeH="0" baseline="0" dirty="0" smtClean="0">
                <a:ln>
                  <a:noFill/>
                </a:ln>
                <a:solidFill>
                  <a:schemeClr val="tx1"/>
                </a:solidFill>
                <a:effectLst/>
                <a:latin typeface="Arial" pitchFamily="34" charset="0"/>
                <a:cs typeface="Arial" pitchFamily="34" charset="0"/>
              </a:rPr>
              <a:t>تجربة شركة يسير</a:t>
            </a:r>
            <a:r>
              <a:rPr kumimoji="0" lang="fr-FR" sz="3200" b="1" i="0" u="none" strike="noStrike" cap="none" normalizeH="0" baseline="0" dirty="0" smtClean="0">
                <a:ln>
                  <a:noFill/>
                </a:ln>
                <a:solidFill>
                  <a:schemeClr val="tx1"/>
                </a:solidFill>
                <a:effectLst/>
                <a:latin typeface="Arial" pitchFamily="34" charset="0"/>
                <a:cs typeface="Arial" pitchFamily="34" charset="0"/>
              </a:rPr>
              <a:t> (Yassir):</a:t>
            </a:r>
            <a:r>
              <a:rPr kumimoji="0" lang="fr-FR" sz="3200" b="0" i="0" u="none" strike="noStrike" cap="none" normalizeH="0" baseline="0" dirty="0" smtClean="0">
                <a:ln>
                  <a:noFill/>
                </a:ln>
                <a:solidFill>
                  <a:schemeClr val="tx1"/>
                </a:solidFill>
                <a:effectLst/>
                <a:latin typeface="Arial" pitchFamily="34" charset="0"/>
                <a:cs typeface="Arial" pitchFamily="34" charset="0"/>
              </a:rPr>
              <a:t> </a:t>
            </a:r>
            <a:r>
              <a:rPr kumimoji="0" lang="ar-SA" sz="3200" b="0" i="0" u="none" strike="noStrike" cap="none" normalizeH="0" baseline="0" dirty="0" smtClean="0">
                <a:ln>
                  <a:noFill/>
                </a:ln>
                <a:solidFill>
                  <a:schemeClr val="tx1"/>
                </a:solidFill>
                <a:effectLst/>
                <a:latin typeface="Arial" pitchFamily="34" charset="0"/>
                <a:cs typeface="Arial" pitchFamily="34" charset="0"/>
              </a:rPr>
              <a:t>ركزت على تحسين تجربة المستخدمين والاحتياجات المحلية في النقل والخدمات، مما ساعدها على التوسع السريع</a:t>
            </a:r>
            <a:r>
              <a:rPr kumimoji="0" lang="fr-FR" sz="3200" b="0" i="0" u="none" strike="noStrike" cap="none" normalizeH="0" baseline="0" dirty="0" smtClean="0">
                <a:ln>
                  <a:noFill/>
                </a:ln>
                <a:solidFill>
                  <a:schemeClr val="tx1"/>
                </a:solidFill>
                <a:effectLst/>
                <a:latin typeface="Arial" pitchFamily="34" charset="0"/>
                <a:cs typeface="Arial" pitchFamily="34" charset="0"/>
              </a:rPr>
              <a:t>.</a:t>
            </a:r>
            <a:endParaRPr kumimoji="0" lang="ar-DZ"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1" fontAlgn="base" latinLnBrk="0" hangingPunct="1">
              <a:lnSpc>
                <a:spcPct val="100000"/>
              </a:lnSpc>
              <a:spcBef>
                <a:spcPct val="0"/>
              </a:spcBef>
              <a:spcAft>
                <a:spcPct val="0"/>
              </a:spcAft>
              <a:buClrTx/>
              <a:buSzTx/>
              <a:buFontTx/>
              <a:buChar char="•"/>
              <a:tabLst/>
            </a:pP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Char char="•"/>
              <a:tabLst/>
            </a:pPr>
            <a:r>
              <a:rPr kumimoji="0" lang="ar-SA" sz="3200" b="1" i="0" u="none" strike="noStrike" cap="none" normalizeH="0" baseline="0" dirty="0" smtClean="0">
                <a:ln>
                  <a:noFill/>
                </a:ln>
                <a:solidFill>
                  <a:schemeClr val="tx1"/>
                </a:solidFill>
                <a:effectLst/>
                <a:latin typeface="Arial" pitchFamily="34" charset="0"/>
                <a:cs typeface="Arial" pitchFamily="34" charset="0"/>
              </a:rPr>
              <a:t>تجربة</a:t>
            </a:r>
            <a:r>
              <a:rPr kumimoji="0" lang="fr-FR" sz="3200" b="1" i="0" u="none" strike="noStrike" cap="none" normalizeH="0" baseline="0" dirty="0" smtClean="0">
                <a:ln>
                  <a:noFill/>
                </a:ln>
                <a:solidFill>
                  <a:schemeClr val="tx1"/>
                </a:solidFill>
                <a:effectLst/>
                <a:latin typeface="Arial" pitchFamily="34" charset="0"/>
                <a:cs typeface="Arial" pitchFamily="34" charset="0"/>
              </a:rPr>
              <a:t> </a:t>
            </a:r>
            <a:r>
              <a:rPr kumimoji="0" lang="fr-FR" sz="3200" b="1" i="0" u="none" strike="noStrike" cap="none" normalizeH="0" baseline="0" dirty="0" err="1" smtClean="0">
                <a:ln>
                  <a:noFill/>
                </a:ln>
                <a:solidFill>
                  <a:schemeClr val="tx1"/>
                </a:solidFill>
                <a:effectLst/>
                <a:latin typeface="Arial" pitchFamily="34" charset="0"/>
                <a:cs typeface="Arial" pitchFamily="34" charset="0"/>
              </a:rPr>
              <a:t>JustClean</a:t>
            </a:r>
            <a:r>
              <a:rPr kumimoji="0" lang="fr-FR" sz="3200" b="1" i="0" u="none" strike="noStrike" cap="none" normalizeH="0" baseline="0" dirty="0" smtClean="0">
                <a:ln>
                  <a:noFill/>
                </a:ln>
                <a:solidFill>
                  <a:schemeClr val="tx1"/>
                </a:solidFill>
                <a:effectLst/>
                <a:latin typeface="Arial" pitchFamily="34" charset="0"/>
                <a:cs typeface="Arial" pitchFamily="34" charset="0"/>
              </a:rPr>
              <a:t>:</a:t>
            </a:r>
            <a:r>
              <a:rPr kumimoji="0" lang="fr-FR" sz="3200" b="0" i="0" u="none" strike="noStrike" cap="none" normalizeH="0" baseline="0" dirty="0" smtClean="0">
                <a:ln>
                  <a:noFill/>
                </a:ln>
                <a:solidFill>
                  <a:schemeClr val="tx1"/>
                </a:solidFill>
                <a:effectLst/>
                <a:latin typeface="Arial" pitchFamily="34" charset="0"/>
                <a:cs typeface="Arial" pitchFamily="34" charset="0"/>
              </a:rPr>
              <a:t> </a:t>
            </a:r>
            <a:r>
              <a:rPr kumimoji="0" lang="ar-SA" sz="3200" b="0" i="0" u="none" strike="noStrike" cap="none" normalizeH="0" baseline="0" dirty="0" smtClean="0">
                <a:ln>
                  <a:noFill/>
                </a:ln>
                <a:solidFill>
                  <a:schemeClr val="tx1"/>
                </a:solidFill>
                <a:effectLst/>
                <a:latin typeface="Arial" pitchFamily="34" charset="0"/>
                <a:cs typeface="Arial" pitchFamily="34" charset="0"/>
              </a:rPr>
              <a:t>اعتمدت على اختيار العملاء بناء</a:t>
            </a:r>
            <a:r>
              <a:rPr kumimoji="0" lang="ar-DZ" sz="3200" b="0" i="0" u="none" strike="noStrike" cap="none" normalizeH="0" dirty="0" smtClean="0">
                <a:ln>
                  <a:noFill/>
                </a:ln>
                <a:solidFill>
                  <a:schemeClr val="tx1"/>
                </a:solidFill>
                <a:effectLst/>
                <a:latin typeface="Arial" pitchFamily="34" charset="0"/>
                <a:cs typeface="Arial" pitchFamily="34" charset="0"/>
              </a:rPr>
              <a:t> </a:t>
            </a:r>
            <a:r>
              <a:rPr kumimoji="0" lang="ar-SA" sz="3200" b="0" i="0" u="none" strike="noStrike" cap="none" normalizeH="0" baseline="0" dirty="0" smtClean="0">
                <a:ln>
                  <a:noFill/>
                </a:ln>
                <a:solidFill>
                  <a:schemeClr val="tx1"/>
                </a:solidFill>
                <a:effectLst/>
                <a:latin typeface="Arial" pitchFamily="34" charset="0"/>
                <a:cs typeface="Arial" pitchFamily="34" charset="0"/>
              </a:rPr>
              <a:t>على الرغبة في </a:t>
            </a:r>
            <a:r>
              <a:rPr kumimoji="0" lang="ar-SA" sz="3200" b="0" i="0" u="none" strike="noStrike" cap="none" normalizeH="0" baseline="0" dirty="0" err="1" smtClean="0">
                <a:ln>
                  <a:noFill/>
                </a:ln>
                <a:solidFill>
                  <a:schemeClr val="tx1"/>
                </a:solidFill>
                <a:effectLst/>
                <a:latin typeface="Arial" pitchFamily="34" charset="0"/>
                <a:cs typeface="Arial" pitchFamily="34" charset="0"/>
              </a:rPr>
              <a:t>رقمنة</a:t>
            </a:r>
            <a:r>
              <a:rPr kumimoji="0" lang="ar-SA" sz="3200" b="0" i="0" u="none" strike="noStrike" cap="none" normalizeH="0" baseline="0" dirty="0" smtClean="0">
                <a:ln>
                  <a:noFill/>
                </a:ln>
                <a:solidFill>
                  <a:schemeClr val="tx1"/>
                </a:solidFill>
                <a:effectLst/>
                <a:latin typeface="Arial" pitchFamily="34" charset="0"/>
                <a:cs typeface="Arial" pitchFamily="34" charset="0"/>
              </a:rPr>
              <a:t> خدمات الغسيل، وتطوير مفهوم العمل ليناسب راحتهم</a:t>
            </a:r>
            <a:r>
              <a:rPr kumimoji="0" lang="fr-FR" sz="3200" b="0" i="0" u="none" strike="noStrike" cap="none" normalizeH="0" baseline="0" dirty="0" smtClean="0">
                <a:ln>
                  <a:noFill/>
                </a:ln>
                <a:solidFill>
                  <a:schemeClr val="tx1"/>
                </a:solidFill>
                <a:effectLst/>
                <a:latin typeface="Arial" pitchFamily="34" charset="0"/>
                <a:cs typeface="Arial" pitchFamily="34" charset="0"/>
              </a:rPr>
              <a:t>.</a:t>
            </a:r>
            <a:endParaRPr kumimoji="0" lang="ar-DZ"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tabLst/>
            </a:pP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السلام عليكم صور تحية الاسلام | رمسة عرب"/>
          <p:cNvPicPr>
            <a:picLocks noChangeAspect="1" noChangeArrowheads="1"/>
          </p:cNvPicPr>
          <p:nvPr/>
        </p:nvPicPr>
        <p:blipFill>
          <a:blip r:embed="rId2" cstate="print"/>
          <a:srcRect/>
          <a:stretch>
            <a:fillRect/>
          </a:stretch>
        </p:blipFill>
        <p:spPr bwMode="auto">
          <a:xfrm>
            <a:off x="0" y="0"/>
            <a:ext cx="9180512" cy="68580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320040"/>
            <a:ext cx="7239000" cy="608630"/>
          </a:xfrm>
        </p:spPr>
        <p:txBody>
          <a:bodyPr/>
          <a:lstStyle/>
          <a:p>
            <a:pPr algn="r" rtl="1"/>
            <a:r>
              <a:rPr lang="ar-DZ" dirty="0" smtClean="0"/>
              <a:t>1. مقدمة:</a:t>
            </a:r>
            <a:endParaRPr lang="fr-FR" dirty="0"/>
          </a:p>
        </p:txBody>
      </p:sp>
      <p:sp>
        <p:nvSpPr>
          <p:cNvPr id="5" name="Espace réservé du contenu 4"/>
          <p:cNvSpPr>
            <a:spLocks noGrp="1"/>
          </p:cNvSpPr>
          <p:nvPr>
            <p:ph idx="1"/>
          </p:nvPr>
        </p:nvSpPr>
        <p:spPr>
          <a:xfrm>
            <a:off x="0" y="928670"/>
            <a:ext cx="8072462" cy="5929330"/>
          </a:xfrm>
        </p:spPr>
        <p:txBody>
          <a:bodyPr>
            <a:normAutofit fontScale="77500" lnSpcReduction="20000"/>
          </a:bodyPr>
          <a:lstStyle/>
          <a:p>
            <a:pPr algn="just" rtl="1">
              <a:buNone/>
            </a:pPr>
            <a:r>
              <a:rPr lang="ar-DZ" dirty="0" smtClean="0"/>
              <a:t>       </a:t>
            </a:r>
            <a:r>
              <a:rPr lang="ar-DZ" sz="2900" dirty="0" smtClean="0">
                <a:latin typeface="Arial" pitchFamily="34" charset="0"/>
                <a:cs typeface="Arial" pitchFamily="34" charset="0"/>
              </a:rPr>
              <a:t>إ</a:t>
            </a:r>
            <a:r>
              <a:rPr lang="ar-SA" sz="2900" dirty="0" smtClean="0">
                <a:latin typeface="Arial" pitchFamily="34" charset="0"/>
                <a:cs typeface="Arial" pitchFamily="34" charset="0"/>
              </a:rPr>
              <a:t>ن فكرة تأسيس مشروع يعد خطوة أساسية لكل من يرغب في تحويل فكرة إلى واق</a:t>
            </a:r>
            <a:r>
              <a:rPr lang="ar-DZ" sz="2900" dirty="0" smtClean="0">
                <a:latin typeface="Arial" pitchFamily="34" charset="0"/>
                <a:cs typeface="Arial" pitchFamily="34" charset="0"/>
              </a:rPr>
              <a:t>ع </a:t>
            </a:r>
            <a:r>
              <a:rPr lang="ar-SA" sz="2900" dirty="0" smtClean="0">
                <a:latin typeface="Arial" pitchFamily="34" charset="0"/>
                <a:cs typeface="Arial" pitchFamily="34" charset="0"/>
              </a:rPr>
              <a:t>عملي ناجح. فالكثير من الأفكار الجيدة تفشل ليس بسبب ضعف الفكرة، بل بسبب غياب التخطيط المنهجي والفهم الصحيح لمراحل تأسيس </a:t>
            </a:r>
            <a:r>
              <a:rPr lang="ar-SA" sz="2900" dirty="0" err="1" smtClean="0">
                <a:latin typeface="Arial" pitchFamily="34" charset="0"/>
                <a:cs typeface="Arial" pitchFamily="34" charset="0"/>
              </a:rPr>
              <a:t>المشا</a:t>
            </a:r>
            <a:r>
              <a:rPr lang="ar-DZ" sz="2900" dirty="0" smtClean="0">
                <a:latin typeface="Arial" pitchFamily="34" charset="0"/>
                <a:cs typeface="Arial" pitchFamily="34" charset="0"/>
              </a:rPr>
              <a:t>ر</a:t>
            </a:r>
            <a:r>
              <a:rPr lang="ar-SA" sz="2900" dirty="0" smtClean="0">
                <a:latin typeface="Arial" pitchFamily="34" charset="0"/>
                <a:cs typeface="Arial" pitchFamily="34" charset="0"/>
              </a:rPr>
              <a:t>يع</a:t>
            </a:r>
            <a:r>
              <a:rPr lang="fr-FR" sz="2900" dirty="0" smtClean="0">
                <a:latin typeface="Arial" pitchFamily="34" charset="0"/>
                <a:cs typeface="Arial" pitchFamily="34" charset="0"/>
              </a:rPr>
              <a:t>.</a:t>
            </a:r>
          </a:p>
          <a:p>
            <a:pPr algn="just" rtl="1">
              <a:buNone/>
            </a:pPr>
            <a:r>
              <a:rPr lang="ar-DZ" sz="2900" dirty="0" smtClean="0">
                <a:latin typeface="Arial" pitchFamily="34" charset="0"/>
                <a:cs typeface="Arial" pitchFamily="34" charset="0"/>
              </a:rPr>
              <a:t>    </a:t>
            </a:r>
            <a:r>
              <a:rPr lang="ar-DZ" sz="2900" dirty="0" smtClean="0">
                <a:latin typeface="Arial" pitchFamily="34" charset="0"/>
                <a:cs typeface="Arial" pitchFamily="34" charset="0"/>
              </a:rPr>
              <a:t>   </a:t>
            </a:r>
            <a:r>
              <a:rPr lang="ar-SA" sz="2900" dirty="0" smtClean="0">
                <a:latin typeface="Arial" pitchFamily="34" charset="0"/>
                <a:cs typeface="Arial" pitchFamily="34" charset="0"/>
              </a:rPr>
              <a:t>فالعميل </a:t>
            </a:r>
            <a:r>
              <a:rPr lang="ar-DZ" sz="2900" dirty="0" smtClean="0">
                <a:latin typeface="Arial" pitchFamily="34" charset="0"/>
                <a:cs typeface="Arial" pitchFamily="34" charset="0"/>
              </a:rPr>
              <a:t>يساهم في </a:t>
            </a:r>
            <a:r>
              <a:rPr lang="ar-SA" sz="2900" dirty="0" smtClean="0">
                <a:latin typeface="Arial" pitchFamily="34" charset="0"/>
                <a:cs typeface="Arial" pitchFamily="34" charset="0"/>
              </a:rPr>
              <a:t>رفع </a:t>
            </a:r>
            <a:r>
              <a:rPr lang="ar-SA" sz="2900" dirty="0" smtClean="0">
                <a:latin typeface="Arial" pitchFamily="34" charset="0"/>
                <a:cs typeface="Arial" pitchFamily="34" charset="0"/>
              </a:rPr>
              <a:t>أداء المؤسسة، والعميل غير المناسب يستهلك ويستنزف مواردها اختيار العملاء يؤثر على الربحية،  التدفقات النقدية، السمعة، العمليات، النمو، الاستدامة.</a:t>
            </a:r>
            <a:endParaRPr lang="fr-FR" sz="2900" dirty="0" smtClean="0">
              <a:latin typeface="Arial" pitchFamily="34" charset="0"/>
              <a:cs typeface="Arial" pitchFamily="34" charset="0"/>
            </a:endParaRPr>
          </a:p>
          <a:p>
            <a:pPr algn="just" rtl="1">
              <a:buNone/>
            </a:pPr>
            <a:r>
              <a:rPr lang="ar-DZ" sz="2900" dirty="0" smtClean="0">
                <a:latin typeface="Arial" pitchFamily="34" charset="0"/>
                <a:cs typeface="Arial" pitchFamily="34" charset="0"/>
              </a:rPr>
              <a:t>        </a:t>
            </a:r>
            <a:r>
              <a:rPr lang="ar-SA" sz="2900" dirty="0" smtClean="0">
                <a:latin typeface="Arial" pitchFamily="34" charset="0"/>
                <a:cs typeface="Arial" pitchFamily="34" charset="0"/>
              </a:rPr>
              <a:t>يعد اختيار العملاء من أهم الخطوات </a:t>
            </a:r>
            <a:r>
              <a:rPr lang="ar-SA" sz="2900" dirty="0" smtClean="0">
                <a:latin typeface="Arial" pitchFamily="34" charset="0"/>
                <a:cs typeface="Arial" pitchFamily="34" charset="0"/>
              </a:rPr>
              <a:t>الإستراتيجية </a:t>
            </a:r>
            <a:r>
              <a:rPr lang="ar-SA" sz="2900" dirty="0" smtClean="0">
                <a:latin typeface="Arial" pitchFamily="34" charset="0"/>
                <a:cs typeface="Arial" pitchFamily="34" charset="0"/>
              </a:rPr>
              <a:t>عند تأسيس أي مشروع، إذ يمثل الأساس الذي تُبنى عليه باقي القرارات المتعلقة بالإنتاج، والتسويق، والتسعير، وحتى إدارة الموارد. فنجاح المشروع لا يعتمد فقط على جودة الفكرة أو تميز المنتج، بل يرتبط بمدى </a:t>
            </a:r>
            <a:r>
              <a:rPr lang="ar-SA" sz="2900" dirty="0" err="1" smtClean="0">
                <a:latin typeface="Arial" pitchFamily="34" charset="0"/>
                <a:cs typeface="Arial" pitchFamily="34" charset="0"/>
              </a:rPr>
              <a:t>ملاءمته</a:t>
            </a:r>
            <a:r>
              <a:rPr lang="ar-SA" sz="2900" dirty="0" smtClean="0">
                <a:latin typeface="Arial" pitchFamily="34" charset="0"/>
                <a:cs typeface="Arial" pitchFamily="34" charset="0"/>
              </a:rPr>
              <a:t> للفئة التي سيتم توجيهه إليها</a:t>
            </a:r>
            <a:r>
              <a:rPr lang="fr-FR" sz="2900" dirty="0" smtClean="0">
                <a:latin typeface="Arial" pitchFamily="34" charset="0"/>
                <a:cs typeface="Arial" pitchFamily="34" charset="0"/>
              </a:rPr>
              <a:t>.</a:t>
            </a:r>
          </a:p>
          <a:p>
            <a:pPr algn="just" rtl="1">
              <a:buNone/>
            </a:pPr>
            <a:r>
              <a:rPr lang="ar-DZ" sz="2900" dirty="0" smtClean="0">
                <a:latin typeface="Arial" pitchFamily="34" charset="0"/>
                <a:cs typeface="Arial" pitchFamily="34" charset="0"/>
              </a:rPr>
              <a:t>      </a:t>
            </a:r>
            <a:r>
              <a:rPr lang="ar-SA" sz="2900" dirty="0" smtClean="0">
                <a:latin typeface="Arial" pitchFamily="34" charset="0"/>
                <a:cs typeface="Arial" pitchFamily="34" charset="0"/>
              </a:rPr>
              <a:t>إن محاولة استهداف جميع فئات السوق دون تحديد واضح للعملاء المحتملين قد تؤدي إلى تشتت الجهود وإهدار الموارد، في حين أن تحديد شريحة محددة بدقة يساهم في تركيز الإمكانات وتحقيق نتائج أكثر فاعلية. لذلك، فإن اختيار العملاء يتطلب دراسة خصائص السوق، وتحليل احتياجات الفئات المختلفة، وتقييم قدرتها الشرائية ومدى توافقها مع أهداف المشروع</a:t>
            </a:r>
            <a:r>
              <a:rPr lang="fr-FR" sz="2900" dirty="0" smtClean="0">
                <a:latin typeface="Arial" pitchFamily="34" charset="0"/>
                <a:cs typeface="Arial" pitchFamily="34" charset="0"/>
              </a:rPr>
              <a:t>.</a:t>
            </a:r>
          </a:p>
          <a:p>
            <a:pPr algn="just" rtl="1">
              <a:buNone/>
            </a:pPr>
            <a:r>
              <a:rPr lang="ar-DZ" sz="2900" dirty="0" smtClean="0">
                <a:latin typeface="Arial" pitchFamily="34" charset="0"/>
                <a:cs typeface="Arial" pitchFamily="34" charset="0"/>
              </a:rPr>
              <a:t>          </a:t>
            </a:r>
            <a:r>
              <a:rPr lang="ar-SA" sz="2900" dirty="0" smtClean="0">
                <a:latin typeface="Arial" pitchFamily="34" charset="0"/>
                <a:cs typeface="Arial" pitchFamily="34" charset="0"/>
              </a:rPr>
              <a:t>ومن هنا، يمكن القول إن اختيار العملاء عند تأسيس المشروع ليس قرارا تسويقي</a:t>
            </a:r>
            <a:r>
              <a:rPr lang="ar-DZ" sz="2900" dirty="0" smtClean="0">
                <a:latin typeface="Arial" pitchFamily="34" charset="0"/>
                <a:cs typeface="Arial" pitchFamily="34" charset="0"/>
              </a:rPr>
              <a:t>ا</a:t>
            </a:r>
            <a:r>
              <a:rPr lang="ar-SA" sz="2900" dirty="0" smtClean="0">
                <a:latin typeface="Arial" pitchFamily="34" charset="0"/>
                <a:cs typeface="Arial" pitchFamily="34" charset="0"/>
              </a:rPr>
              <a:t> فحسب، بل هو قرار استراتيجي يؤثر على مسار المشروع واستدامته ونموه في المستقبل.</a:t>
            </a:r>
            <a:endParaRPr lang="fr-FR" sz="2900" dirty="0" smtClean="0">
              <a:latin typeface="Arial" pitchFamily="34" charset="0"/>
              <a:cs typeface="Arial" pitchFamily="34" charset="0"/>
            </a:endParaRPr>
          </a:p>
          <a:p>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r" rtl="1"/>
            <a:r>
              <a:rPr lang="ar-DZ" dirty="0" smtClean="0"/>
              <a:t>عرض فكرة تأسيس </a:t>
            </a:r>
            <a:r>
              <a:rPr lang="ar-DZ" dirty="0" smtClean="0"/>
              <a:t>المشروع:</a:t>
            </a:r>
            <a:endParaRPr lang="fr-FR" dirty="0"/>
          </a:p>
        </p:txBody>
      </p:sp>
      <p:sp>
        <p:nvSpPr>
          <p:cNvPr id="3" name="Espace réservé du contenu 2"/>
          <p:cNvSpPr>
            <a:spLocks noGrp="1"/>
          </p:cNvSpPr>
          <p:nvPr>
            <p:ph idx="1"/>
          </p:nvPr>
        </p:nvSpPr>
        <p:spPr>
          <a:xfrm>
            <a:off x="457200" y="1609416"/>
            <a:ext cx="7239000" cy="819452"/>
          </a:xfrm>
        </p:spPr>
        <p:txBody>
          <a:bodyPr>
            <a:normAutofit/>
          </a:bodyPr>
          <a:lstStyle/>
          <a:p>
            <a:pPr algn="r" rtl="1">
              <a:buNone/>
            </a:pPr>
            <a:endParaRPr lang="ar-DZ"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8" fill="hold" nodeType="clickEffect" nodePh="1">
                                  <p:stCondLst>
                                    <p:cond delay="0"/>
                                  </p:stCondLst>
                                  <p:endCondLst>
                                    <p:cond evt="begin" delay="0">
                                      <p:tn val="11"/>
                                    </p:cond>
                                  </p:end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89098" y="1857364"/>
            <a:ext cx="3429000" cy="1643074"/>
          </a:xfrm>
        </p:spPr>
        <p:txBody>
          <a:bodyPr/>
          <a:lstStyle/>
          <a:p>
            <a:pPr algn="r"/>
            <a:r>
              <a:rPr lang="ar-DZ" sz="3200" dirty="0" smtClean="0"/>
              <a:t>خطوات </a:t>
            </a:r>
            <a:r>
              <a:rPr lang="ar-DZ" sz="3200" dirty="0" err="1" smtClean="0"/>
              <a:t>تاسيس</a:t>
            </a:r>
            <a:r>
              <a:rPr lang="ar-DZ" sz="3200" dirty="0" smtClean="0"/>
              <a:t> مشروع</a:t>
            </a:r>
            <a:r>
              <a:rPr lang="ar-DZ" dirty="0" smtClean="0"/>
              <a:t>:</a:t>
            </a:r>
            <a:endParaRPr lang="fr-FR" dirty="0"/>
          </a:p>
        </p:txBody>
      </p:sp>
      <p:sp>
        <p:nvSpPr>
          <p:cNvPr id="3" name="Espace réservé du contenu 2"/>
          <p:cNvSpPr>
            <a:spLocks noGrp="1"/>
          </p:cNvSpPr>
          <p:nvPr>
            <p:ph type="body" sz="half" idx="2"/>
          </p:nvPr>
        </p:nvSpPr>
        <p:spPr/>
        <p:txBody>
          <a:bodyPr/>
          <a:lstStyle/>
          <a:p>
            <a:r>
              <a:rPr lang="ar-DZ" smtClean="0"/>
              <a:t> </a:t>
            </a:r>
            <a:endParaRPr lang="fr-FR" dirty="0"/>
          </a:p>
        </p:txBody>
      </p:sp>
      <p:sp>
        <p:nvSpPr>
          <p:cNvPr id="11" name="Rectangle 10"/>
          <p:cNvSpPr/>
          <p:nvPr/>
        </p:nvSpPr>
        <p:spPr>
          <a:xfrm>
            <a:off x="1643042" y="1571612"/>
            <a:ext cx="2364750" cy="369332"/>
          </a:xfrm>
          <a:prstGeom prst="rect">
            <a:avLst/>
          </a:prstGeom>
        </p:spPr>
        <p:txBody>
          <a:bodyPr wrap="none">
            <a:spAutoFit/>
          </a:bodyPr>
          <a:lstStyle/>
          <a:p>
            <a:r>
              <a:rPr lang="ar-SA" b="1" dirty="0" smtClean="0">
                <a:solidFill>
                  <a:schemeClr val="bg1"/>
                </a:solidFill>
              </a:rPr>
              <a:t>توليد الفكرة وتقييمها</a:t>
            </a:r>
            <a:endParaRPr lang="fr-FR" dirty="0">
              <a:solidFill>
                <a:schemeClr val="bg1"/>
              </a:solidFill>
            </a:endParaRPr>
          </a:p>
        </p:txBody>
      </p:sp>
      <p:sp>
        <p:nvSpPr>
          <p:cNvPr id="12" name="Rectangle 11"/>
          <p:cNvSpPr/>
          <p:nvPr/>
        </p:nvSpPr>
        <p:spPr>
          <a:xfrm>
            <a:off x="928662" y="2071678"/>
            <a:ext cx="3751348" cy="369332"/>
          </a:xfrm>
          <a:prstGeom prst="rect">
            <a:avLst/>
          </a:prstGeom>
        </p:spPr>
        <p:txBody>
          <a:bodyPr wrap="none">
            <a:spAutoFit/>
          </a:bodyPr>
          <a:lstStyle/>
          <a:p>
            <a:r>
              <a:rPr lang="ar-SA" b="1" dirty="0" smtClean="0">
                <a:solidFill>
                  <a:schemeClr val="bg1"/>
                </a:solidFill>
              </a:rPr>
              <a:t>دراسة السوق وتحليل المنافسين</a:t>
            </a:r>
            <a:endParaRPr lang="fr-FR" dirty="0">
              <a:solidFill>
                <a:schemeClr val="bg1"/>
              </a:solidFill>
            </a:endParaRPr>
          </a:p>
        </p:txBody>
      </p:sp>
      <p:sp>
        <p:nvSpPr>
          <p:cNvPr id="13" name="Rectangle 12"/>
          <p:cNvSpPr/>
          <p:nvPr/>
        </p:nvSpPr>
        <p:spPr>
          <a:xfrm>
            <a:off x="1857356" y="2786058"/>
            <a:ext cx="2310248" cy="369332"/>
          </a:xfrm>
          <a:prstGeom prst="rect">
            <a:avLst/>
          </a:prstGeom>
        </p:spPr>
        <p:txBody>
          <a:bodyPr wrap="none">
            <a:spAutoFit/>
          </a:bodyPr>
          <a:lstStyle/>
          <a:p>
            <a:r>
              <a:rPr lang="ar-SA" b="1" dirty="0" smtClean="0">
                <a:solidFill>
                  <a:schemeClr val="bg1"/>
                </a:solidFill>
              </a:rPr>
              <a:t>تصميم نموذج العمل</a:t>
            </a:r>
            <a:endParaRPr lang="fr-FR" dirty="0">
              <a:solidFill>
                <a:schemeClr val="bg1"/>
              </a:solidFill>
            </a:endParaRPr>
          </a:p>
        </p:txBody>
      </p:sp>
      <p:sp>
        <p:nvSpPr>
          <p:cNvPr id="14" name="Rectangle 13"/>
          <p:cNvSpPr/>
          <p:nvPr/>
        </p:nvSpPr>
        <p:spPr>
          <a:xfrm>
            <a:off x="2214546" y="3357562"/>
            <a:ext cx="2252540" cy="369332"/>
          </a:xfrm>
          <a:prstGeom prst="rect">
            <a:avLst/>
          </a:prstGeom>
        </p:spPr>
        <p:txBody>
          <a:bodyPr wrap="none">
            <a:spAutoFit/>
          </a:bodyPr>
          <a:lstStyle/>
          <a:p>
            <a:r>
              <a:rPr lang="ar-SA" b="1" dirty="0" smtClean="0">
                <a:solidFill>
                  <a:schemeClr val="bg1"/>
                </a:solidFill>
              </a:rPr>
              <a:t>إعداد الخطة المالية</a:t>
            </a:r>
            <a:endParaRPr lang="fr-FR" dirty="0">
              <a:solidFill>
                <a:schemeClr val="bg1"/>
              </a:solidFill>
            </a:endParaRPr>
          </a:p>
        </p:txBody>
      </p:sp>
      <p:sp>
        <p:nvSpPr>
          <p:cNvPr id="15" name="Rectangle 14"/>
          <p:cNvSpPr/>
          <p:nvPr/>
        </p:nvSpPr>
        <p:spPr>
          <a:xfrm>
            <a:off x="1857356" y="3929066"/>
            <a:ext cx="3182281" cy="369332"/>
          </a:xfrm>
          <a:prstGeom prst="rect">
            <a:avLst/>
          </a:prstGeom>
        </p:spPr>
        <p:txBody>
          <a:bodyPr wrap="none">
            <a:spAutoFit/>
          </a:bodyPr>
          <a:lstStyle/>
          <a:p>
            <a:r>
              <a:rPr lang="ar-SA" b="1" dirty="0" smtClean="0">
                <a:solidFill>
                  <a:schemeClr val="bg1"/>
                </a:solidFill>
              </a:rPr>
              <a:t>الجوانب القانونية والتنظيمية</a:t>
            </a:r>
            <a:endParaRPr lang="fr-FR" dirty="0">
              <a:solidFill>
                <a:schemeClr val="bg1"/>
              </a:solidFill>
            </a:endParaRPr>
          </a:p>
        </p:txBody>
      </p:sp>
      <p:sp>
        <p:nvSpPr>
          <p:cNvPr id="16" name="Rectangle 15"/>
          <p:cNvSpPr/>
          <p:nvPr/>
        </p:nvSpPr>
        <p:spPr>
          <a:xfrm>
            <a:off x="1857356" y="4714884"/>
            <a:ext cx="3012363" cy="369332"/>
          </a:xfrm>
          <a:prstGeom prst="rect">
            <a:avLst/>
          </a:prstGeom>
        </p:spPr>
        <p:txBody>
          <a:bodyPr wrap="none">
            <a:spAutoFit/>
          </a:bodyPr>
          <a:lstStyle/>
          <a:p>
            <a:r>
              <a:rPr lang="ar-SA" b="1" dirty="0" smtClean="0">
                <a:solidFill>
                  <a:schemeClr val="bg1"/>
                </a:solidFill>
              </a:rPr>
              <a:t>التسويق وإطلاق المشروع</a:t>
            </a:r>
            <a:endParaRPr lang="fr-FR" dirty="0">
              <a:solidFill>
                <a:schemeClr val="bg1"/>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grpId="0" nodeType="clickEffect">
                                  <p:stCondLst>
                                    <p:cond delay="0"/>
                                  </p:stCondLst>
                                  <p:childTnLst>
                                    <p:set>
                                      <p:cBhvr>
                                        <p:cTn id="6" dur="2000">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r" rtl="1"/>
            <a:r>
              <a:rPr lang="ar-SA" dirty="0" smtClean="0"/>
              <a:t>اختيار العملاء:</a:t>
            </a:r>
            <a:endParaRPr lang="fr-FR" dirty="0"/>
          </a:p>
        </p:txBody>
      </p:sp>
      <p:sp>
        <p:nvSpPr>
          <p:cNvPr id="3" name="Espace réservé du contenu 2"/>
          <p:cNvSpPr>
            <a:spLocks noGrp="1"/>
          </p:cNvSpPr>
          <p:nvPr>
            <p:ph idx="1"/>
          </p:nvPr>
        </p:nvSpPr>
        <p:spPr/>
        <p:txBody>
          <a:bodyPr/>
          <a:lstStyle/>
          <a:p>
            <a:pPr lvl="0" algn="r" rtl="1"/>
            <a:r>
              <a:rPr lang="ar-SA" dirty="0" smtClean="0"/>
              <a:t>هو عملية إستراتيجية تقوم </a:t>
            </a:r>
            <a:r>
              <a:rPr lang="ar-SA" dirty="0" err="1" smtClean="0"/>
              <a:t>بها</a:t>
            </a:r>
            <a:r>
              <a:rPr lang="ar-SA" dirty="0" smtClean="0"/>
              <a:t> المؤسسة لتحديد الفئة أو الشريحة التي ستوجه إليها منتجاتها أو خدماتها، بناء على معايير محددة مثل الاحتياج، القدرة الشرائية، الربحية، وسهولة الوصول</a:t>
            </a:r>
            <a:r>
              <a:rPr lang="fr-FR" dirty="0" smtClean="0"/>
              <a:t>.</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2"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320040"/>
            <a:ext cx="7239000" cy="804704"/>
          </a:xfrm>
        </p:spPr>
        <p:txBody>
          <a:bodyPr>
            <a:normAutofit/>
          </a:bodyPr>
          <a:lstStyle/>
          <a:p>
            <a:pPr algn="r" rtl="1"/>
            <a:r>
              <a:rPr lang="ar-DZ" sz="3200" dirty="0" smtClean="0">
                <a:solidFill>
                  <a:schemeClr val="accent5">
                    <a:lumMod val="75000"/>
                  </a:schemeClr>
                </a:solidFill>
              </a:rPr>
              <a:t>:لماذا يتم اختيار العملاء ؟</a:t>
            </a:r>
            <a:endParaRPr lang="fr-FR" sz="3200" dirty="0">
              <a:solidFill>
                <a:schemeClr val="accent5">
                  <a:lumMod val="75000"/>
                </a:schemeClr>
              </a:solidFill>
            </a:endParaRPr>
          </a:p>
        </p:txBody>
      </p:sp>
      <p:sp>
        <p:nvSpPr>
          <p:cNvPr id="4" name="Espace réservé du contenu 3"/>
          <p:cNvSpPr>
            <a:spLocks noGrp="1"/>
          </p:cNvSpPr>
          <p:nvPr>
            <p:ph idx="1"/>
          </p:nvPr>
        </p:nvSpPr>
        <p:spPr/>
        <p:txBody>
          <a:bodyPr/>
          <a:lstStyle/>
          <a:p>
            <a:pPr algn="r" rtl="1"/>
            <a:r>
              <a:rPr lang="fr-FR" dirty="0" smtClean="0"/>
              <a:t> </a:t>
            </a:r>
            <a:r>
              <a:rPr lang="ar-SA" sz="2000" b="1" dirty="0" smtClean="0"/>
              <a:t>تحقيق الربحية: </a:t>
            </a:r>
            <a:r>
              <a:rPr lang="ar-SA" sz="2000" dirty="0" smtClean="0"/>
              <a:t>ليس كل عميل يحقق نفس العائد</a:t>
            </a:r>
            <a:r>
              <a:rPr lang="fr-FR" sz="2000" dirty="0" smtClean="0"/>
              <a:t>. </a:t>
            </a:r>
            <a:r>
              <a:rPr lang="ar-SA" sz="2000" dirty="0" smtClean="0"/>
              <a:t>اختيار العملاء القادرين على الدفع والذين يقدّرون قيمة المنتج أو الخدمة</a:t>
            </a:r>
            <a:r>
              <a:rPr lang="ar-DZ" sz="2000" b="1" dirty="0" smtClean="0"/>
              <a:t>؛</a:t>
            </a:r>
          </a:p>
          <a:p>
            <a:pPr algn="r" rtl="1"/>
            <a:r>
              <a:rPr lang="ar-SA" sz="2000" b="1" dirty="0" smtClean="0"/>
              <a:t>تحسين كفاءة استخدام الموارد</a:t>
            </a:r>
            <a:r>
              <a:rPr lang="ar-DZ" sz="2000" b="1" dirty="0" smtClean="0"/>
              <a:t>؛</a:t>
            </a:r>
          </a:p>
          <a:p>
            <a:pPr algn="r" rtl="1"/>
            <a:r>
              <a:rPr lang="ar-SA" sz="2000" b="1" dirty="0" smtClean="0"/>
              <a:t>-</a:t>
            </a:r>
            <a:r>
              <a:rPr lang="ar-SA" sz="2000" dirty="0" smtClean="0"/>
              <a:t> </a:t>
            </a:r>
            <a:r>
              <a:rPr lang="ar-SA" sz="2000" b="1" dirty="0" smtClean="0"/>
              <a:t>بناء سمعة قوية في السوق</a:t>
            </a:r>
            <a:r>
              <a:rPr lang="ar-DZ" sz="2000" b="1" dirty="0" smtClean="0"/>
              <a:t>: لان </a:t>
            </a:r>
            <a:r>
              <a:rPr lang="ar-SA" sz="2000" dirty="0" smtClean="0"/>
              <a:t>نوع العملاء الذين تخدمهم يحدد صورتك</a:t>
            </a:r>
            <a:r>
              <a:rPr lang="ar-DZ" sz="2000" b="1" dirty="0" smtClean="0"/>
              <a:t>؛</a:t>
            </a:r>
          </a:p>
          <a:p>
            <a:pPr algn="r" rtl="1"/>
            <a:r>
              <a:rPr lang="ar-SA" sz="2000" b="1" dirty="0" smtClean="0"/>
              <a:t>ضمان الاستقرار المالي</a:t>
            </a:r>
            <a:r>
              <a:rPr lang="ar-DZ" sz="2000" b="1" dirty="0" smtClean="0"/>
              <a:t>: </a:t>
            </a:r>
            <a:r>
              <a:rPr lang="ar-SA" sz="2000" dirty="0" smtClean="0"/>
              <a:t>وهذا يعزز استقرار المؤسسة على المدى الطويل</a:t>
            </a:r>
            <a:r>
              <a:rPr lang="ar-DZ" sz="2000" b="1" dirty="0" smtClean="0"/>
              <a:t>؛</a:t>
            </a:r>
          </a:p>
          <a:p>
            <a:pPr algn="r" rtl="1"/>
            <a:r>
              <a:rPr lang="ar-SA" sz="2000" b="1" dirty="0" smtClean="0"/>
              <a:t>-</a:t>
            </a:r>
            <a:r>
              <a:rPr lang="ar-SA" sz="2000" dirty="0" smtClean="0"/>
              <a:t> </a:t>
            </a:r>
            <a:r>
              <a:rPr lang="ar-SA" sz="2000" b="1" dirty="0" smtClean="0"/>
              <a:t>دعم النمو والتوسع</a:t>
            </a:r>
            <a:r>
              <a:rPr lang="ar-DZ" sz="2000" b="1" dirty="0" smtClean="0"/>
              <a:t>؛</a:t>
            </a:r>
          </a:p>
          <a:p>
            <a:pPr algn="r" rtl="1"/>
            <a:r>
              <a:rPr lang="ar-SA" sz="2000" b="1" dirty="0" smtClean="0"/>
              <a:t>تحقيق الاستدامة</a:t>
            </a:r>
            <a:r>
              <a:rPr lang="ar-SA" sz="2000" dirty="0" smtClean="0"/>
              <a:t> </a:t>
            </a:r>
            <a:r>
              <a:rPr lang="ar-DZ" sz="2000" b="1"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5" presetID="7" presetClass="entr" presetSubtype="4" fill="hold" nodeType="with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 calcmode="lin" valueType="num">
                                      <p:cBhvr additive="base">
                                        <p:cTn id="1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9" presetID="7" presetClass="entr" presetSubtype="4" fill="hold" nodeType="with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 calcmode="lin" valueType="num">
                                      <p:cBhvr additive="base">
                                        <p:cTn id="2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2" end="2"/>
                                            </p:txEl>
                                          </p:spTgt>
                                        </p:tgtEl>
                                        <p:attrNameLst>
                                          <p:attrName>ppt_y</p:attrName>
                                        </p:attrNameLst>
                                      </p:cBhvr>
                                      <p:tavLst>
                                        <p:tav tm="0">
                                          <p:val>
                                            <p:strVal val="1+#ppt_h/2"/>
                                          </p:val>
                                        </p:tav>
                                        <p:tav tm="100000">
                                          <p:val>
                                            <p:strVal val="#ppt_y"/>
                                          </p:val>
                                        </p:tav>
                                      </p:tavLst>
                                    </p:anim>
                                  </p:childTnLst>
                                </p:cTn>
                              </p:par>
                              <p:par>
                                <p:cTn id="23" presetID="7" presetClass="entr" presetSubtype="4" fill="hold" nodeType="with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par>
                                <p:cTn id="27" presetID="7" presetClass="entr" presetSubtype="4" fill="hold" nodeType="with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anim calcmode="lin" valueType="num">
                                      <p:cBhvr additive="base">
                                        <p:cTn id="2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4" end="4"/>
                                            </p:txEl>
                                          </p:spTgt>
                                        </p:tgtEl>
                                        <p:attrNameLst>
                                          <p:attrName>ppt_y</p:attrName>
                                        </p:attrNameLst>
                                      </p:cBhvr>
                                      <p:tavLst>
                                        <p:tav tm="0">
                                          <p:val>
                                            <p:strVal val="1+#ppt_h/2"/>
                                          </p:val>
                                        </p:tav>
                                        <p:tav tm="100000">
                                          <p:val>
                                            <p:strVal val="#ppt_y"/>
                                          </p:val>
                                        </p:tav>
                                      </p:tavLst>
                                    </p:anim>
                                  </p:childTnLst>
                                </p:cTn>
                              </p:par>
                              <p:par>
                                <p:cTn id="31" presetID="7" presetClass="entr" presetSubtype="4" fill="hold" nodeType="withEffect">
                                  <p:stCondLst>
                                    <p:cond delay="0"/>
                                  </p:stCondLst>
                                  <p:childTnLst>
                                    <p:set>
                                      <p:cBhvr>
                                        <p:cTn id="32" dur="1" fill="hold">
                                          <p:stCondLst>
                                            <p:cond delay="0"/>
                                          </p:stCondLst>
                                        </p:cTn>
                                        <p:tgtEl>
                                          <p:spTgt spid="4">
                                            <p:txEl>
                                              <p:pRg st="5" end="5"/>
                                            </p:txEl>
                                          </p:spTgt>
                                        </p:tgtEl>
                                        <p:attrNameLst>
                                          <p:attrName>style.visibility</p:attrName>
                                        </p:attrNameLst>
                                      </p:cBhvr>
                                      <p:to>
                                        <p:strVal val="visible"/>
                                      </p:to>
                                    </p:set>
                                    <p:anim calcmode="lin" valueType="num">
                                      <p:cBhvr additive="base">
                                        <p:cTn id="33"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20040"/>
            <a:ext cx="7696200" cy="608630"/>
          </a:xfrm>
        </p:spPr>
        <p:txBody>
          <a:bodyPr>
            <a:normAutofit fontScale="90000"/>
          </a:bodyPr>
          <a:lstStyle/>
          <a:p>
            <a:pPr algn="r" rtl="1"/>
            <a:r>
              <a:rPr lang="ar-SA" sz="3600" dirty="0" smtClean="0"/>
              <a:t>الخطوات اللازمة لاختيار عميلا لم</a:t>
            </a:r>
            <a:r>
              <a:rPr lang="ar-DZ" sz="3600" dirty="0" smtClean="0"/>
              <a:t>شروعك</a:t>
            </a:r>
            <a:endParaRPr lang="fr-FR" sz="3600" dirty="0">
              <a:solidFill>
                <a:srgbClr val="FF0000"/>
              </a:solidFill>
            </a:endParaRPr>
          </a:p>
        </p:txBody>
      </p:sp>
      <p:graphicFrame>
        <p:nvGraphicFramePr>
          <p:cNvPr id="5" name="Espace réservé du contenu 4"/>
          <p:cNvGraphicFramePr>
            <a:graphicFrameLocks noGrp="1"/>
          </p:cNvGraphicFramePr>
          <p:nvPr>
            <p:ph idx="1"/>
          </p:nvPr>
        </p:nvGraphicFramePr>
        <p:xfrm>
          <a:off x="457200" y="1142984"/>
          <a:ext cx="7239000" cy="53133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5"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5389098" y="1500174"/>
            <a:ext cx="3429000" cy="1214446"/>
          </a:xfrm>
        </p:spPr>
        <p:txBody>
          <a:bodyPr/>
          <a:lstStyle/>
          <a:p>
            <a:r>
              <a:rPr lang="ar-DZ" dirty="0" smtClean="0"/>
              <a:t>خاتمة لهذا التوجه</a:t>
            </a:r>
            <a:endParaRPr lang="fr-FR" dirty="0"/>
          </a:p>
        </p:txBody>
      </p:sp>
      <p:sp>
        <p:nvSpPr>
          <p:cNvPr id="5" name="Espace réservé pour une image  4"/>
          <p:cNvSpPr>
            <a:spLocks noGrp="1"/>
          </p:cNvSpPr>
          <p:nvPr>
            <p:ph type="pic" idx="1"/>
          </p:nvPr>
        </p:nvSpPr>
        <p:spPr/>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p:txBody>
          <a:bodyPr>
            <a:normAutofit lnSpcReduction="10000"/>
          </a:bodyPr>
          <a:lstStyle/>
          <a:p>
            <a:pPr rtl="1">
              <a:buNone/>
            </a:pPr>
            <a:r>
              <a:rPr lang="fr-FR" smtClean="0"/>
              <a:t>:</a:t>
            </a:r>
          </a:p>
          <a:p>
            <a:pPr lvl="0" algn="just" rtl="1"/>
            <a:r>
              <a:rPr lang="ar-SA" smtClean="0"/>
              <a:t>تقديم منتج أو خدمة تلبي احتياجات حقيقية</a:t>
            </a:r>
            <a:endParaRPr lang="fr-FR" smtClean="0"/>
          </a:p>
          <a:p>
            <a:pPr lvl="0" algn="just" rtl="1"/>
            <a:r>
              <a:rPr lang="ar-SA" smtClean="0"/>
              <a:t>بناء علاقة طويلة الأمد قائمة على الثقة</a:t>
            </a:r>
            <a:endParaRPr lang="fr-FR" smtClean="0"/>
          </a:p>
          <a:p>
            <a:pPr lvl="0" algn="just" rtl="1"/>
            <a:r>
              <a:rPr lang="ar-SA" smtClean="0"/>
              <a:t>تحقيق استقرار مالي ونمو تدريجي</a:t>
            </a:r>
            <a:endParaRPr lang="fr-FR" smtClean="0"/>
          </a:p>
          <a:p>
            <a:pPr algn="just" rtl="1"/>
            <a:r>
              <a:rPr lang="ar-SA" smtClean="0"/>
              <a:t>تقليل المخاطر المرتبطة بسوء التقدير أو التوسع غير المدروس</a:t>
            </a:r>
            <a:endParaRPr lang="ar-DZ" smtClean="0"/>
          </a:p>
          <a:p>
            <a:pPr algn="just" rtl="1">
              <a:buNone/>
            </a:pPr>
            <a:endParaRPr lang="ar-DZ" smtClean="0"/>
          </a:p>
          <a:p>
            <a:pPr algn="just" rtl="1">
              <a:buNone/>
            </a:pPr>
            <a:r>
              <a:rPr lang="ar-DZ" smtClean="0"/>
              <a:t>       </a:t>
            </a:r>
            <a:r>
              <a:rPr lang="ar-SA" smtClean="0"/>
              <a:t>وعليه، فإن اختيار العملاء عند تأسيس المشاريع يمثل حجر الأساس الذي تبنى عليه باقي القرارات الإدارية والتسويقية والمالية، وهو ما يجعل هذه المرحلة خطوة إستراتيجية حاسمة في طريق النجاح</a:t>
            </a:r>
            <a:r>
              <a:rPr lang="ar-DZ" smtClean="0"/>
              <a:t>.</a:t>
            </a:r>
            <a:endParaRPr lang="fr-FR" smtClean="0"/>
          </a:p>
          <a:p>
            <a:pPr algn="just" rtl="1">
              <a:buNone/>
            </a:pPr>
            <a:endParaRPr lang="fr-FR" dirty="0"/>
          </a:p>
        </p:txBody>
      </p:sp>
      <p:sp>
        <p:nvSpPr>
          <p:cNvPr id="6" name="Titre 5"/>
          <p:cNvSpPr>
            <a:spLocks noGrp="1"/>
          </p:cNvSpPr>
          <p:nvPr>
            <p:ph type="title"/>
          </p:nvPr>
        </p:nvSpPr>
        <p:spPr>
          <a:xfrm>
            <a:off x="0" y="320040"/>
            <a:ext cx="7696200" cy="1608762"/>
          </a:xfrm>
        </p:spPr>
        <p:txBody>
          <a:bodyPr>
            <a:normAutofit fontScale="90000"/>
          </a:bodyPr>
          <a:lstStyle/>
          <a:p>
            <a:pPr algn="just" rtl="1"/>
            <a:r>
              <a:rPr lang="ar-DZ" smtClean="0"/>
              <a:t>   </a:t>
            </a:r>
            <a:r>
              <a:rPr lang="ar-SA" smtClean="0"/>
              <a:t>إن المشروع الذي يبدأ بفهم دقيق لعملائه المستهدفين يكون أكثر قدرة على</a:t>
            </a:r>
            <a:r>
              <a:rPr lang="ar-DZ" smtClean="0"/>
              <a:t>:</a:t>
            </a:r>
            <a:endParaRPr lang="fr-FR"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1247</TotalTime>
  <Words>529</Words>
  <Application>Microsoft Office PowerPoint</Application>
  <PresentationFormat>Affichage à l'écran (4:3)</PresentationFormat>
  <Paragraphs>55</Paragraphs>
  <Slides>11</Slides>
  <Notes>0</Notes>
  <HiddenSlides>0</HiddenSlides>
  <MMClips>0</MMClips>
  <ScaleCrop>false</ScaleCrop>
  <HeadingPairs>
    <vt:vector size="4" baseType="variant">
      <vt:variant>
        <vt:lpstr>Thème</vt:lpstr>
      </vt:variant>
      <vt:variant>
        <vt:i4>1</vt:i4>
      </vt:variant>
      <vt:variant>
        <vt:lpstr>Titres des diapositives</vt:lpstr>
      </vt:variant>
      <vt:variant>
        <vt:i4>11</vt:i4>
      </vt:variant>
    </vt:vector>
  </HeadingPairs>
  <TitlesOfParts>
    <vt:vector size="12" baseType="lpstr">
      <vt:lpstr>Opulent</vt:lpstr>
      <vt:lpstr>كلية العلوم الاقتصادية والتجارية وعلوم التسيير دورة اسس مشروعـــــك</vt:lpstr>
      <vt:lpstr>1. مقدمة:</vt:lpstr>
      <vt:lpstr>عرض فكرة تأسيس المشروع:</vt:lpstr>
      <vt:lpstr>خطوات تاسيس مشروع:</vt:lpstr>
      <vt:lpstr>اختيار العملاء:</vt:lpstr>
      <vt:lpstr>:لماذا يتم اختيار العملاء ؟</vt:lpstr>
      <vt:lpstr>الخطوات اللازمة لاختيار عميلا لمشروعك</vt:lpstr>
      <vt:lpstr>خاتمة لهذا التوجه</vt:lpstr>
      <vt:lpstr>   إن المشروع الذي يبدأ بفهم دقيق لعملائه المستهدفين يكون أكثر قدرة على:</vt:lpstr>
      <vt:lpstr> </vt:lpstr>
      <vt:lpstr>Diapositive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مداخلة ضمن ملتقى البيانات الضخمة والاقتصاد الرقمي كآلية لتحقيق الإقلاع الاقتصادي في الدول النامية "الفرص والتحديات والآفاق"</dc:title>
  <dc:creator>user</dc:creator>
  <cp:lastModifiedBy>LENOVO</cp:lastModifiedBy>
  <cp:revision>237</cp:revision>
  <dcterms:created xsi:type="dcterms:W3CDTF">2022-06-15T19:46:27Z</dcterms:created>
  <dcterms:modified xsi:type="dcterms:W3CDTF">2026-02-15T17:59:04Z</dcterms:modified>
</cp:coreProperties>
</file>